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754" r:id="rId3"/>
    <p:sldId id="725" r:id="rId4"/>
    <p:sldId id="726" r:id="rId5"/>
    <p:sldId id="727" r:id="rId6"/>
    <p:sldId id="728" r:id="rId7"/>
    <p:sldId id="729" r:id="rId8"/>
    <p:sldId id="730" r:id="rId9"/>
    <p:sldId id="731" r:id="rId10"/>
    <p:sldId id="732" r:id="rId11"/>
    <p:sldId id="746" r:id="rId12"/>
    <p:sldId id="747" r:id="rId13"/>
    <p:sldId id="748" r:id="rId14"/>
    <p:sldId id="749" r:id="rId15"/>
    <p:sldId id="750" r:id="rId16"/>
    <p:sldId id="733" r:id="rId17"/>
    <p:sldId id="734" r:id="rId18"/>
    <p:sldId id="735" r:id="rId19"/>
    <p:sldId id="736" r:id="rId20"/>
    <p:sldId id="737" r:id="rId21"/>
    <p:sldId id="742" r:id="rId22"/>
    <p:sldId id="743" r:id="rId23"/>
    <p:sldId id="744" r:id="rId24"/>
    <p:sldId id="745" r:id="rId25"/>
    <p:sldId id="751" r:id="rId26"/>
    <p:sldId id="752" r:id="rId27"/>
    <p:sldId id="753" r:id="rId28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E6D"/>
    <a:srgbClr val="6410F5"/>
    <a:srgbClr val="EA41D0"/>
    <a:srgbClr val="D8EAF6"/>
    <a:srgbClr val="DEDEDE"/>
    <a:srgbClr val="001B36"/>
    <a:srgbClr val="F5F5F5"/>
    <a:srgbClr val="1027F5"/>
    <a:srgbClr val="FBB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67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el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>
            <a:extLst>
              <a:ext uri="{FF2B5EF4-FFF2-40B4-BE49-F238E27FC236}">
                <a16:creationId xmlns:a16="http://schemas.microsoft.com/office/drawing/2014/main" id="{7B02250B-402A-7032-F518-B3CE556AFB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8261" b="6739"/>
          <a:stretch/>
        </p:blipFill>
        <p:spPr>
          <a:xfrm>
            <a:off x="0" y="-1"/>
            <a:ext cx="12192001" cy="6858001"/>
          </a:xfrm>
          <a:prstGeom prst="rect">
            <a:avLst/>
          </a:prstGeom>
        </p:spPr>
      </p:pic>
      <p:sp>
        <p:nvSpPr>
          <p:cNvPr id="5" name="Rektangel 4">
            <a:extLst>
              <a:ext uri="{FF2B5EF4-FFF2-40B4-BE49-F238E27FC236}">
                <a16:creationId xmlns:a16="http://schemas.microsoft.com/office/drawing/2014/main" id="{BFC13994-76EF-DE39-D399-C797AFF1FDE5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76000">
                <a:schemeClr val="tx1">
                  <a:alpha val="54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gradFill>
                <a:gsLst>
                  <a:gs pos="0">
                    <a:srgbClr val="6410F5"/>
                  </a:gs>
                  <a:gs pos="99000">
                    <a:srgbClr val="EA41D0"/>
                  </a:gs>
                </a:gsLst>
                <a:lin ang="2700000" scaled="0"/>
              </a:gra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3019587-D1A6-D282-D1C7-A11D85BD3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46604"/>
            <a:ext cx="9144000" cy="2133354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EBF4FB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D62C3F76-F539-EB80-2974-E4234C5C16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72034"/>
            <a:ext cx="9144000" cy="746762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rgbClr val="FBB040"/>
                </a:solidFill>
                <a:latin typeface="Aptos" panose="020B0004020202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da-DK" dirty="0"/>
          </a:p>
        </p:txBody>
      </p:sp>
      <p:pic>
        <p:nvPicPr>
          <p:cNvPr id="9" name="Billede 7">
            <a:extLst>
              <a:ext uri="{FF2B5EF4-FFF2-40B4-BE49-F238E27FC236}">
                <a16:creationId xmlns:a16="http://schemas.microsoft.com/office/drawing/2014/main" id="{6BD93290-44A2-12AA-7FFD-DAAAE73C44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" y="5900376"/>
            <a:ext cx="2879995" cy="95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911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315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>
            <a:extLst>
              <a:ext uri="{FF2B5EF4-FFF2-40B4-BE49-F238E27FC236}">
                <a16:creationId xmlns:a16="http://schemas.microsoft.com/office/drawing/2014/main" id="{CBD35EA6-D6DF-95B3-5CED-36EEDBFB70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2" t="16908" r="-52" b="18689"/>
          <a:stretch/>
        </p:blipFill>
        <p:spPr>
          <a:xfrm>
            <a:off x="0" y="-46545"/>
            <a:ext cx="12192000" cy="5888933"/>
          </a:xfrm>
          <a:prstGeom prst="rect">
            <a:avLst/>
          </a:prstGeom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ED4905E9-AE41-002B-C121-CE7FAF8F237B}"/>
              </a:ext>
            </a:extLst>
          </p:cNvPr>
          <p:cNvSpPr/>
          <p:nvPr userDrawn="1"/>
        </p:nvSpPr>
        <p:spPr>
          <a:xfrm>
            <a:off x="574155" y="3134089"/>
            <a:ext cx="11030989" cy="2447185"/>
          </a:xfrm>
          <a:prstGeom prst="rect">
            <a:avLst/>
          </a:prstGeom>
          <a:solidFill>
            <a:schemeClr val="bg1">
              <a:alpha val="897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Pladsholder til tekst 2">
            <a:extLst>
              <a:ext uri="{FF2B5EF4-FFF2-40B4-BE49-F238E27FC236}">
                <a16:creationId xmlns:a16="http://schemas.microsoft.com/office/drawing/2014/main" id="{09F9D7CD-1659-D9D2-D6E8-26D9BA432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37246"/>
            <a:ext cx="10515600" cy="744028"/>
          </a:xfrm>
        </p:spPr>
        <p:txBody>
          <a:bodyPr/>
          <a:lstStyle>
            <a:lvl1pPr marL="0" indent="0">
              <a:buNone/>
              <a:defRPr sz="2400" b="0" i="0">
                <a:solidFill>
                  <a:srgbClr val="002E6D"/>
                </a:solidFill>
                <a:latin typeface="Aptos" panose="020B00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759D7EBB-8A5B-3D0C-57D3-81C46A6EC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199379"/>
            <a:ext cx="10515600" cy="1637867"/>
          </a:xfrm>
        </p:spPr>
        <p:txBody>
          <a:bodyPr anchor="b">
            <a:normAutofit/>
          </a:bodyPr>
          <a:lstStyle>
            <a:lvl1pPr>
              <a:defRPr sz="4400">
                <a:gradFill>
                  <a:gsLst>
                    <a:gs pos="0">
                      <a:srgbClr val="6410F5"/>
                    </a:gs>
                    <a:gs pos="100000">
                      <a:srgbClr val="EA41D0"/>
                    </a:gs>
                  </a:gsLst>
                  <a:lin ang="2700000" scaled="0"/>
                </a:gradFill>
              </a:defRPr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65597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>
            <a:extLst>
              <a:ext uri="{FF2B5EF4-FFF2-40B4-BE49-F238E27FC236}">
                <a16:creationId xmlns:a16="http://schemas.microsoft.com/office/drawing/2014/main" id="{CBD35EA6-D6DF-95B3-5CED-36EEDBFB70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7799" b="17799"/>
          <a:stretch/>
        </p:blipFill>
        <p:spPr>
          <a:xfrm>
            <a:off x="0" y="-46545"/>
            <a:ext cx="12192000" cy="5888933"/>
          </a:xfrm>
          <a:prstGeom prst="rect">
            <a:avLst/>
          </a:prstGeom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ED4905E9-AE41-002B-C121-CE7FAF8F237B}"/>
              </a:ext>
            </a:extLst>
          </p:cNvPr>
          <p:cNvSpPr/>
          <p:nvPr userDrawn="1"/>
        </p:nvSpPr>
        <p:spPr>
          <a:xfrm>
            <a:off x="574155" y="3134089"/>
            <a:ext cx="11030989" cy="2447185"/>
          </a:xfrm>
          <a:prstGeom prst="rect">
            <a:avLst/>
          </a:prstGeom>
          <a:solidFill>
            <a:schemeClr val="bg1">
              <a:alpha val="897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Pladsholder til tekst 2">
            <a:extLst>
              <a:ext uri="{FF2B5EF4-FFF2-40B4-BE49-F238E27FC236}">
                <a16:creationId xmlns:a16="http://schemas.microsoft.com/office/drawing/2014/main" id="{09F9D7CD-1659-D9D2-D6E8-26D9BA432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37246"/>
            <a:ext cx="10515600" cy="744028"/>
          </a:xfrm>
        </p:spPr>
        <p:txBody>
          <a:bodyPr/>
          <a:lstStyle>
            <a:lvl1pPr marL="0" indent="0">
              <a:buNone/>
              <a:defRPr sz="2400">
                <a:solidFill>
                  <a:srgbClr val="002E6D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759D7EBB-8A5B-3D0C-57D3-81C46A6EC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199379"/>
            <a:ext cx="10515600" cy="1637867"/>
          </a:xfrm>
        </p:spPr>
        <p:txBody>
          <a:bodyPr anchor="b">
            <a:normAutofit/>
          </a:bodyPr>
          <a:lstStyle>
            <a:lvl1pPr>
              <a:defRPr sz="4400">
                <a:gradFill>
                  <a:gsLst>
                    <a:gs pos="0">
                      <a:srgbClr val="6410F5"/>
                    </a:gs>
                    <a:gs pos="100000">
                      <a:srgbClr val="EA41D0"/>
                    </a:gs>
                  </a:gsLst>
                  <a:lin ang="2700000" scaled="0"/>
                </a:gradFill>
              </a:defRPr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21424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el og indholdsobjekt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D3D288-2CDE-257E-E73E-D17AB0E84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rgbClr val="EA41D0"/>
                    </a:gs>
                    <a:gs pos="76000">
                      <a:srgbClr val="6410F5"/>
                    </a:gs>
                  </a:gsLst>
                  <a:lin ang="2700000" scaled="0"/>
                </a:gradFill>
              </a:defRPr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4C1F2F6-ADE5-3604-CD06-DA0DC7B79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SzPct val="70000"/>
              <a:buFontTx/>
              <a:buBlip>
                <a:blip r:embed="rId2"/>
              </a:buBlip>
              <a:defRPr/>
            </a:lvl1pPr>
            <a:lvl2pPr marL="685800" indent="-228600">
              <a:buSzPct val="70000"/>
              <a:buFontTx/>
              <a:buBlip>
                <a:blip r:embed="rId2"/>
              </a:buBlip>
              <a:defRPr/>
            </a:lvl2pPr>
            <a:lvl3pPr marL="1143000" indent="-228600">
              <a:buSzPct val="70000"/>
              <a:buFontTx/>
              <a:buBlip>
                <a:blip r:embed="rId2"/>
              </a:buBlip>
              <a:defRPr/>
            </a:lvl3pPr>
            <a:lvl4pPr marL="1600200" indent="-228600">
              <a:buSzPct val="70000"/>
              <a:buFontTx/>
              <a:buBlip>
                <a:blip r:embed="rId2"/>
              </a:buBlip>
              <a:defRPr/>
            </a:lvl4pPr>
            <a:lvl5pPr marL="2057400" indent="-228600">
              <a:buSzPct val="70000"/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53259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978304-A789-1F6D-B4E1-8E6554ECB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123BDC9-043F-0D4F-5860-4992F5AE73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8AA03D14-A2C7-EA42-BB39-FB18AE44B7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13055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025D0E-B8BD-4187-A93B-0A07AA20C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FA7F5B9E-EB75-91EE-A548-3A0573E97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E6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C5AD6FB9-C812-39B5-C3DE-F1348E2F8B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60B06322-70D2-2050-0E60-D063C2FDE9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8CC69A3A-83D8-777D-6852-DDBDE34576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911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1F9E88-9059-50D7-69CE-62D39F99E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50267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6579D8-FC80-DFD6-B1D1-EA7B539D4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2424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4800F1A-416E-D297-A7E9-A04FA20FB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049462"/>
            <a:ext cx="6172200" cy="38115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1CBC66BD-68B7-58DC-612A-ABB51E1696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</p:spTree>
    <p:extLst>
      <p:ext uri="{BB962C8B-B14F-4D97-AF65-F5344CB8AC3E}">
        <p14:creationId xmlns:p14="http://schemas.microsoft.com/office/powerpoint/2010/main" val="3823129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CF5052-3FE3-380B-ADE3-050C5753D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233EEE84-A23C-A597-79B9-B9B2DE817F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2BDD3CE7-0022-1A1B-7E19-79BAC1FD5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</p:spTree>
    <p:extLst>
      <p:ext uri="{BB962C8B-B14F-4D97-AF65-F5344CB8AC3E}">
        <p14:creationId xmlns:p14="http://schemas.microsoft.com/office/powerpoint/2010/main" val="2222837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9FAA3B35-CC7E-121F-1894-BFABC29F0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 dirty="0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E748900-1FBC-F4E6-E9F4-436E6548D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D156902E-142E-448C-086C-931A24FD97A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0" y="5900376"/>
            <a:ext cx="2880000" cy="95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068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9" r:id="rId2"/>
    <p:sldLayoutId id="2147483673" r:id="rId3"/>
    <p:sldLayoutId id="2147483670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5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gradFill>
            <a:gsLst>
              <a:gs pos="0">
                <a:srgbClr val="EA41D0"/>
              </a:gs>
              <a:gs pos="76000">
                <a:srgbClr val="6410F5"/>
              </a:gs>
            </a:gsLst>
            <a:lin ang="2700000" scaled="0"/>
          </a:gradFill>
          <a:latin typeface="Aptos ExtraBold" panose="020B000402020202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SzPct val="70000"/>
        <a:buFontTx/>
        <a:buBlip>
          <a:blip r:embed="rId14"/>
        </a:buBlip>
        <a:defRPr sz="2800" b="0" i="0" kern="1200">
          <a:solidFill>
            <a:srgbClr val="002E6D"/>
          </a:solidFill>
          <a:latin typeface="Aptos" panose="020B000402020202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SzPct val="70000"/>
        <a:buFontTx/>
        <a:buBlip>
          <a:blip r:embed="rId14"/>
        </a:buBlip>
        <a:defRPr sz="2400" b="0" i="0" kern="1200">
          <a:solidFill>
            <a:srgbClr val="002E6D"/>
          </a:solidFill>
          <a:latin typeface="Aptos" panose="020B000402020202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SzPct val="70000"/>
        <a:buFontTx/>
        <a:buBlip>
          <a:blip r:embed="rId14"/>
        </a:buBlip>
        <a:defRPr sz="2000" b="0" i="0" kern="1200">
          <a:solidFill>
            <a:srgbClr val="002E6D"/>
          </a:solidFill>
          <a:latin typeface="Aptos" panose="020B000402020202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SzPct val="70000"/>
        <a:buFontTx/>
        <a:buBlip>
          <a:blip r:embed="rId14"/>
        </a:buBlip>
        <a:defRPr sz="1800" b="0" i="0" kern="1200">
          <a:solidFill>
            <a:srgbClr val="002E6D"/>
          </a:solidFill>
          <a:latin typeface="Aptos" panose="020B000402020202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SzPct val="70000"/>
        <a:buFontTx/>
        <a:buBlip>
          <a:blip r:embed="rId14"/>
        </a:buBlip>
        <a:defRPr sz="1800" b="0" i="0" kern="1200">
          <a:solidFill>
            <a:srgbClr val="002E6D"/>
          </a:solidFill>
          <a:latin typeface="Aptos" panose="020B000402020202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omstol.dk/alle-emner/gaeld/gaeldssanering/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omstol.dk/alle-emner/gaeld/inkasso/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omstol.dk/alle-emner/gaeld/betalingspaakrav/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786C43-6953-92F7-A8C6-09A943315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Insolvens</a:t>
            </a:r>
          </a:p>
        </p:txBody>
      </p:sp>
    </p:spTree>
    <p:extLst>
      <p:ext uri="{BB962C8B-B14F-4D97-AF65-F5344CB8AC3E}">
        <p14:creationId xmlns:p14="http://schemas.microsoft.com/office/powerpoint/2010/main" val="1442249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452303"/>
            <a:ext cx="8542730" cy="570213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pPr marL="11906">
              <a:spcBef>
                <a:spcPts val="98"/>
              </a:spcBef>
              <a:tabLst>
                <a:tab pos="1804411" algn="l"/>
                <a:tab pos="4187471" algn="l"/>
              </a:tabLst>
            </a:pPr>
            <a:r>
              <a:rPr lang="da-DK" spc="558" dirty="0"/>
              <a:t>Tvangsauktion</a:t>
            </a:r>
            <a:endParaRPr spc="267" dirty="0"/>
          </a:p>
        </p:txBody>
      </p:sp>
      <p:sp>
        <p:nvSpPr>
          <p:cNvPr id="4" name="object 4"/>
          <p:cNvSpPr/>
          <p:nvPr/>
        </p:nvSpPr>
        <p:spPr>
          <a:xfrm>
            <a:off x="1993437" y="1071562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93437" y="1637747"/>
            <a:ext cx="8205191" cy="3755828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pPr>
              <a:buFont typeface="Arial" charset="0"/>
              <a:buNone/>
            </a:pPr>
            <a:r>
              <a:rPr lang="da-DK" sz="1657" b="1" dirty="0"/>
              <a:t>Kreditor kan begære tvangsauktion</a:t>
            </a:r>
          </a:p>
          <a:p>
            <a:pPr>
              <a:buFont typeface="Arial" charset="0"/>
              <a:buNone/>
            </a:pPr>
            <a:endParaRPr lang="da-DK" sz="1657" b="1" dirty="0"/>
          </a:p>
          <a:p>
            <a:pPr marL="315571" indent="-315571">
              <a:buFont typeface="Arial" panose="020B0604020202020204" pitchFamily="34" charset="0"/>
              <a:buChar char="•"/>
            </a:pPr>
            <a:r>
              <a:rPr lang="da-DK" sz="1657" dirty="0"/>
              <a:t>Kun aktiver, som kreditor i forvejen har udlæg i</a:t>
            </a:r>
          </a:p>
          <a:p>
            <a:endParaRPr lang="da-DK" sz="1657" dirty="0"/>
          </a:p>
          <a:p>
            <a:r>
              <a:rPr lang="da-DK" sz="1657" dirty="0"/>
              <a:t>Begæring indgives til Fogedretten sammen med fogedgebyr</a:t>
            </a:r>
          </a:p>
          <a:p>
            <a:endParaRPr lang="da-DK" sz="1657" dirty="0"/>
          </a:p>
          <a:p>
            <a:r>
              <a:rPr lang="da-DK" sz="1657" dirty="0"/>
              <a:t>Auktionen skal annonceres, fast ejendom bekendtgøres i Statstidende</a:t>
            </a:r>
          </a:p>
          <a:p>
            <a:endParaRPr lang="da-DK" sz="1657" dirty="0"/>
          </a:p>
          <a:p>
            <a:r>
              <a:rPr lang="da-DK" sz="1657" dirty="0"/>
              <a:t>Auktionen holdes i Fogedretten, og aktivet bliver solgt til den, der byder højest </a:t>
            </a:r>
          </a:p>
          <a:p>
            <a:endParaRPr lang="da-DK" sz="1657" dirty="0"/>
          </a:p>
          <a:p>
            <a:r>
              <a:rPr lang="da-DK" sz="1657" dirty="0"/>
              <a:t>Provenuet fra auktionen går til at betale gælden hos kreditor efter omkostningerne ved auktionen er betalt</a:t>
            </a:r>
          </a:p>
          <a:p>
            <a:endParaRPr lang="da-DK" sz="1657" dirty="0"/>
          </a:p>
          <a:p>
            <a:r>
              <a:rPr lang="da-DK" sz="1657" dirty="0"/>
              <a:t>Panterettigheder i aktivet bliver slettet efter tvangsauktionen er holdt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156046" y="4431774"/>
            <a:ext cx="459581" cy="274779"/>
          </a:xfrm>
          <a:prstGeom prst="rect">
            <a:avLst/>
          </a:prstGeom>
        </p:spPr>
        <p:txBody>
          <a:bodyPr vert="horz" wrap="square" lIns="0" tIns="14883" rIns="0" bIns="0" rtlCol="0">
            <a:spAutoFit/>
          </a:bodyPr>
          <a:lstStyle/>
          <a:p>
            <a:pPr marL="11906">
              <a:spcBef>
                <a:spcPts val="117"/>
              </a:spcBef>
            </a:pPr>
            <a:r>
              <a:rPr sz="1688" i="1" spc="9" dirty="0">
                <a:solidFill>
                  <a:srgbClr val="FFFFFF"/>
                </a:solidFill>
                <a:latin typeface="Arial"/>
                <a:cs typeface="Arial"/>
              </a:rPr>
              <a:t>25</a:t>
            </a:r>
            <a:r>
              <a:rPr sz="1688" i="1" spc="18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sz="1688">
              <a:latin typeface="Arial"/>
              <a:cs typeface="Arial"/>
            </a:endParaRPr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7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defPPr>
              <a:defRPr lang="en-US"/>
            </a:defPPr>
            <a:lvl1pPr marL="0" algn="r" defTabSz="496885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688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377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065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754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442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131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819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508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da-DK" smtClean="0"/>
              <a:pPr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25739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452303"/>
            <a:ext cx="8542730" cy="570213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pPr marL="11906">
              <a:spcBef>
                <a:spcPts val="98"/>
              </a:spcBef>
              <a:tabLst>
                <a:tab pos="1804411" algn="l"/>
                <a:tab pos="4187471" algn="l"/>
              </a:tabLst>
            </a:pPr>
            <a:r>
              <a:rPr lang="da-DK" spc="558" dirty="0"/>
              <a:t>Rekonstruktion</a:t>
            </a:r>
            <a:endParaRPr spc="267" dirty="0"/>
          </a:p>
        </p:txBody>
      </p:sp>
      <p:sp>
        <p:nvSpPr>
          <p:cNvPr id="4" name="object 4"/>
          <p:cNvSpPr/>
          <p:nvPr/>
        </p:nvSpPr>
        <p:spPr>
          <a:xfrm>
            <a:off x="1993437" y="1071562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93437" y="1516191"/>
            <a:ext cx="8205191" cy="4418510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pPr marL="315571" indent="-315571"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da-DK" sz="1657" b="1" dirty="0">
                <a:solidFill>
                  <a:sysClr val="windowText" lastClr="000000"/>
                </a:solidFill>
              </a:rPr>
              <a:t>Udenretlig rekonstruktion</a:t>
            </a:r>
            <a:endParaRPr lang="da-DK" sz="1657" dirty="0">
              <a:solidFill>
                <a:sysClr val="windowText" lastClr="000000"/>
              </a:solidFill>
            </a:endParaRPr>
          </a:p>
          <a:p>
            <a:pPr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endParaRPr lang="da-DK" sz="1657" dirty="0">
              <a:solidFill>
                <a:sysClr val="windowText" lastClr="000000"/>
              </a:solidFill>
            </a:endParaRPr>
          </a:p>
          <a:p>
            <a:pPr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da-DK" sz="1657" dirty="0">
                <a:solidFill>
                  <a:sysClr val="windowText" lastClr="000000"/>
                </a:solidFill>
              </a:rPr>
              <a:t>Baseret på aftaler med en eller flere kreditorer</a:t>
            </a:r>
          </a:p>
          <a:p>
            <a:pPr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endParaRPr lang="da-DK" sz="1657" dirty="0">
              <a:solidFill>
                <a:sysClr val="windowText" lastClr="000000"/>
              </a:solidFill>
            </a:endParaRPr>
          </a:p>
          <a:p>
            <a:pPr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da-DK" sz="1657" dirty="0">
                <a:solidFill>
                  <a:sysClr val="windowText" lastClr="000000"/>
                </a:solidFill>
              </a:rPr>
              <a:t>Kan bl.a. omfatte en frivillig akkordordning, hvor gælden nedsættes</a:t>
            </a:r>
          </a:p>
          <a:p>
            <a:pPr marL="315571" indent="-315571"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da-DK" sz="1657" dirty="0">
                <a:solidFill>
                  <a:sysClr val="windowText" lastClr="000000"/>
                </a:solidFill>
              </a:rPr>
              <a:t>	</a:t>
            </a:r>
          </a:p>
          <a:p>
            <a:pPr marL="315571" indent="-315571"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endParaRPr lang="da-DK" sz="1657" b="1" dirty="0">
              <a:solidFill>
                <a:sysClr val="windowText" lastClr="000000"/>
              </a:solidFill>
            </a:endParaRPr>
          </a:p>
          <a:p>
            <a:pPr marL="315571" indent="-315571"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da-DK" sz="1657" b="1" dirty="0">
                <a:solidFill>
                  <a:sysClr val="windowText" lastClr="000000"/>
                </a:solidFill>
              </a:rPr>
              <a:t>Rekonstruktion efter KL</a:t>
            </a:r>
          </a:p>
          <a:p>
            <a:pPr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endParaRPr lang="da-DK" sz="1657" dirty="0">
              <a:solidFill>
                <a:sysClr val="windowText" lastClr="000000"/>
              </a:solidFill>
            </a:endParaRPr>
          </a:p>
          <a:p>
            <a:pPr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da-DK" sz="1657" dirty="0">
                <a:solidFill>
                  <a:sysClr val="windowText" lastClr="000000"/>
                </a:solidFill>
              </a:rPr>
              <a:t>Omfatter alle kreditorer</a:t>
            </a:r>
          </a:p>
          <a:p>
            <a:pPr marL="315571" indent="-315571" defTabSz="841522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endParaRPr lang="da-DK" sz="1657" dirty="0">
              <a:solidFill>
                <a:sysClr val="windowText" lastClr="000000"/>
              </a:solidFill>
            </a:endParaRPr>
          </a:p>
          <a:p>
            <a:pPr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da-DK" sz="1657" dirty="0">
                <a:solidFill>
                  <a:sysClr val="windowText" lastClr="000000"/>
                </a:solidFill>
              </a:rPr>
              <a:t>Kan indeholde:</a:t>
            </a:r>
          </a:p>
          <a:p>
            <a:pPr marL="315571" indent="-315571" defTabSz="841522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da-DK" sz="1657" dirty="0">
                <a:solidFill>
                  <a:sysClr val="windowText" lastClr="000000"/>
                </a:solidFill>
              </a:rPr>
              <a:t>tvangsakkord eller</a:t>
            </a:r>
          </a:p>
          <a:p>
            <a:pPr marL="315571" indent="-315571" defTabSz="841522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da-DK" sz="1657" dirty="0">
                <a:solidFill>
                  <a:sysClr val="windowText" lastClr="000000"/>
                </a:solidFill>
              </a:rPr>
              <a:t>virksomhedsoverdragelse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156046" y="4431774"/>
            <a:ext cx="459581" cy="274779"/>
          </a:xfrm>
          <a:prstGeom prst="rect">
            <a:avLst/>
          </a:prstGeom>
        </p:spPr>
        <p:txBody>
          <a:bodyPr vert="horz" wrap="square" lIns="0" tIns="14883" rIns="0" bIns="0" rtlCol="0">
            <a:spAutoFit/>
          </a:bodyPr>
          <a:lstStyle/>
          <a:p>
            <a:pPr marL="11906">
              <a:spcBef>
                <a:spcPts val="117"/>
              </a:spcBef>
            </a:pPr>
            <a:r>
              <a:rPr sz="1688" i="1" spc="9" dirty="0">
                <a:solidFill>
                  <a:srgbClr val="FFFFFF"/>
                </a:solidFill>
                <a:latin typeface="Arial"/>
                <a:cs typeface="Arial"/>
              </a:rPr>
              <a:t>25</a:t>
            </a:r>
            <a:r>
              <a:rPr sz="1688" i="1" spc="18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sz="1688">
              <a:latin typeface="Arial"/>
              <a:cs typeface="Arial"/>
            </a:endParaRPr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7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defPPr>
              <a:defRPr lang="en-US"/>
            </a:defPPr>
            <a:lvl1pPr marL="0" algn="r" defTabSz="496885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688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377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065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754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442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131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819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508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da-DK" smtClean="0"/>
              <a:pPr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0339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452303"/>
            <a:ext cx="8542730" cy="570213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pPr marL="11906">
              <a:spcBef>
                <a:spcPts val="98"/>
              </a:spcBef>
              <a:tabLst>
                <a:tab pos="1804411" algn="l"/>
                <a:tab pos="4187471" algn="l"/>
              </a:tabLst>
            </a:pPr>
            <a:r>
              <a:rPr lang="da-DK" spc="558" dirty="0"/>
              <a:t>Rekonstruktion</a:t>
            </a:r>
            <a:endParaRPr spc="267" dirty="0"/>
          </a:p>
        </p:txBody>
      </p:sp>
      <p:sp>
        <p:nvSpPr>
          <p:cNvPr id="4" name="object 4"/>
          <p:cNvSpPr/>
          <p:nvPr/>
        </p:nvSpPr>
        <p:spPr>
          <a:xfrm>
            <a:off x="1993437" y="1071562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93437" y="1516191"/>
            <a:ext cx="8205191" cy="2786653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pPr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da-DK" sz="1657" dirty="0">
                <a:solidFill>
                  <a:sysClr val="windowText" lastClr="000000"/>
                </a:solidFill>
              </a:rPr>
              <a:t>Begæring kan indgives af skyldner eller en kreditor til Skifteretten</a:t>
            </a:r>
          </a:p>
          <a:p>
            <a:pPr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endParaRPr lang="da-DK" sz="1657" dirty="0">
              <a:solidFill>
                <a:sysClr val="windowText" lastClr="000000"/>
              </a:solidFill>
            </a:endParaRPr>
          </a:p>
          <a:p>
            <a:pPr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da-DK" sz="1657" dirty="0">
                <a:solidFill>
                  <a:sysClr val="windowText" lastClr="000000"/>
                </a:solidFill>
              </a:rPr>
              <a:t>Er skyldner en personligt ejet virksomhed er skyldners samtykke nødvendigt for at gennemføre rekonstruktionen</a:t>
            </a:r>
          </a:p>
          <a:p>
            <a:pPr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endParaRPr lang="da-DK" sz="1657" dirty="0">
              <a:solidFill>
                <a:sysClr val="windowText" lastClr="000000"/>
              </a:solidFill>
            </a:endParaRPr>
          </a:p>
          <a:p>
            <a:pPr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da-DK" sz="1657" dirty="0">
                <a:solidFill>
                  <a:sysClr val="windowText" lastClr="000000"/>
                </a:solidFill>
              </a:rPr>
              <a:t>Skifteretten udpeger en rekonstruktør (advokat) og en tillidsmand (revisor)</a:t>
            </a:r>
          </a:p>
          <a:p>
            <a:pPr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endParaRPr lang="da-DK" sz="1657" dirty="0">
              <a:solidFill>
                <a:sysClr val="windowText" lastClr="000000"/>
              </a:solidFill>
            </a:endParaRPr>
          </a:p>
          <a:p>
            <a:pPr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da-DK" sz="1657" dirty="0">
                <a:solidFill>
                  <a:sysClr val="windowText" lastClr="000000"/>
                </a:solidFill>
              </a:rPr>
              <a:t>Rekonstruktør og tillidsmand udarbejder rekonstruktionsplan, som skal til afstemning blandt kreditorerne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156046" y="4431774"/>
            <a:ext cx="459581" cy="274779"/>
          </a:xfrm>
          <a:prstGeom prst="rect">
            <a:avLst/>
          </a:prstGeom>
        </p:spPr>
        <p:txBody>
          <a:bodyPr vert="horz" wrap="square" lIns="0" tIns="14883" rIns="0" bIns="0" rtlCol="0">
            <a:spAutoFit/>
          </a:bodyPr>
          <a:lstStyle/>
          <a:p>
            <a:pPr marL="11906">
              <a:spcBef>
                <a:spcPts val="117"/>
              </a:spcBef>
            </a:pPr>
            <a:r>
              <a:rPr sz="1688" i="1" spc="9" dirty="0">
                <a:solidFill>
                  <a:srgbClr val="FFFFFF"/>
                </a:solidFill>
                <a:latin typeface="Arial"/>
                <a:cs typeface="Arial"/>
              </a:rPr>
              <a:t>25</a:t>
            </a:r>
            <a:r>
              <a:rPr sz="1688" i="1" spc="18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sz="1688">
              <a:latin typeface="Arial"/>
              <a:cs typeface="Arial"/>
            </a:endParaRPr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7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defPPr>
              <a:defRPr lang="en-US"/>
            </a:defPPr>
            <a:lvl1pPr marL="0" algn="r" defTabSz="496885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688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377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065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754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442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131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819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508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da-DK" smtClean="0"/>
              <a:pPr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6217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452303"/>
            <a:ext cx="8542730" cy="570213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pPr marL="11906">
              <a:spcBef>
                <a:spcPts val="98"/>
              </a:spcBef>
              <a:tabLst>
                <a:tab pos="1804411" algn="l"/>
                <a:tab pos="4187471" algn="l"/>
              </a:tabLst>
            </a:pPr>
            <a:r>
              <a:rPr lang="da-DK" spc="558" dirty="0"/>
              <a:t>Rekonstruktion</a:t>
            </a:r>
            <a:endParaRPr spc="267" dirty="0"/>
          </a:p>
        </p:txBody>
      </p:sp>
      <p:sp>
        <p:nvSpPr>
          <p:cNvPr id="4" name="object 4"/>
          <p:cNvSpPr/>
          <p:nvPr/>
        </p:nvSpPr>
        <p:spPr>
          <a:xfrm>
            <a:off x="1993437" y="1071562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93437" y="1516191"/>
            <a:ext cx="8205191" cy="3143609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pPr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da-DK" sz="1657" dirty="0">
                <a:solidFill>
                  <a:sysClr val="windowText" lastClr="000000"/>
                </a:solidFill>
              </a:rPr>
              <a:t>Væsentlige dispositioner skal godkendes af rekonstruktøren</a:t>
            </a:r>
          </a:p>
          <a:p>
            <a:pPr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endParaRPr lang="da-DK" sz="1657" dirty="0">
              <a:solidFill>
                <a:sysClr val="windowText" lastClr="000000"/>
              </a:solidFill>
            </a:endParaRPr>
          </a:p>
          <a:p>
            <a:pPr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da-DK" sz="1657" dirty="0">
                <a:solidFill>
                  <a:sysClr val="windowText" lastClr="000000"/>
                </a:solidFill>
              </a:rPr>
              <a:t>Rekonstruktøren kan overtage ledelsen af et selskab</a:t>
            </a:r>
          </a:p>
          <a:p>
            <a:pPr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endParaRPr lang="da-DK" sz="1657" dirty="0">
              <a:solidFill>
                <a:sysClr val="windowText" lastClr="000000"/>
              </a:solidFill>
            </a:endParaRPr>
          </a:p>
          <a:p>
            <a:pPr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da-DK" sz="1657" dirty="0">
                <a:solidFill>
                  <a:sysClr val="windowText" lastClr="000000"/>
                </a:solidFill>
              </a:rPr>
              <a:t>Indledning af rekonstruktion forhindrer yderligere udlæg</a:t>
            </a:r>
          </a:p>
          <a:p>
            <a:pPr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endParaRPr lang="da-DK" sz="1657" dirty="0">
              <a:solidFill>
                <a:sysClr val="windowText" lastClr="000000"/>
              </a:solidFill>
            </a:endParaRPr>
          </a:p>
          <a:p>
            <a:pPr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da-DK" sz="1657" dirty="0">
                <a:solidFill>
                  <a:sysClr val="windowText" lastClr="000000"/>
                </a:solidFill>
              </a:rPr>
              <a:t>Omstødelsesreglerne kan anvendes </a:t>
            </a:r>
          </a:p>
          <a:p>
            <a:pPr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endParaRPr lang="da-DK" sz="1657" dirty="0">
              <a:solidFill>
                <a:sysClr val="windowText" lastClr="000000"/>
              </a:solidFill>
            </a:endParaRPr>
          </a:p>
          <a:p>
            <a:pPr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da-DK" sz="1657" dirty="0">
                <a:solidFill>
                  <a:sysClr val="windowText" lastClr="000000"/>
                </a:solidFill>
              </a:rPr>
              <a:t>Rekonstruktøren kan sammen med skyldneren beslutte, at videreføre gensidigt bebyrdende aftaler</a:t>
            </a:r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7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defPPr>
              <a:defRPr lang="en-US"/>
            </a:defPPr>
            <a:lvl1pPr marL="0" algn="r" defTabSz="496885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688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377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065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754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442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131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819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508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da-DK" smtClean="0"/>
              <a:pPr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23984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452303"/>
            <a:ext cx="8542730" cy="570213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pPr marL="11906">
              <a:spcBef>
                <a:spcPts val="98"/>
              </a:spcBef>
              <a:tabLst>
                <a:tab pos="1804411" algn="l"/>
                <a:tab pos="4187471" algn="l"/>
              </a:tabLst>
            </a:pPr>
            <a:r>
              <a:rPr lang="da-DK" spc="558" dirty="0"/>
              <a:t>Rekonstruktion</a:t>
            </a:r>
            <a:endParaRPr spc="267" dirty="0"/>
          </a:p>
        </p:txBody>
      </p:sp>
      <p:sp>
        <p:nvSpPr>
          <p:cNvPr id="4" name="object 4"/>
          <p:cNvSpPr/>
          <p:nvPr/>
        </p:nvSpPr>
        <p:spPr>
          <a:xfrm>
            <a:off x="1993437" y="1071562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93437" y="1516191"/>
            <a:ext cx="8205191" cy="2786653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pPr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da-DK" sz="1657" dirty="0">
                <a:solidFill>
                  <a:sysClr val="windowText" lastClr="000000"/>
                </a:solidFill>
              </a:rPr>
              <a:t>Rekonstruktionen kan indeholde:</a:t>
            </a:r>
          </a:p>
          <a:p>
            <a:pPr marL="315571" indent="-315571" defTabSz="841522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da-DK" sz="1657" dirty="0">
              <a:solidFill>
                <a:sysClr val="windowText" lastClr="000000"/>
              </a:solidFill>
            </a:endParaRPr>
          </a:p>
          <a:p>
            <a:pPr marL="315571" indent="-315571" defTabSz="841522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da-DK" sz="1657" dirty="0">
                <a:solidFill>
                  <a:sysClr val="windowText" lastClr="000000"/>
                </a:solidFill>
              </a:rPr>
              <a:t>Tvangsakkord, som nedsætter skyldners gæld. En tvangsakkord på 25 % betyder, at kreditor med et krav på 100.000 kr. bliver dækket med 25.000 kr.</a:t>
            </a:r>
          </a:p>
          <a:p>
            <a:pPr marL="315571" indent="-315571" defTabSz="841522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da-DK" sz="1657" dirty="0">
              <a:solidFill>
                <a:sysClr val="windowText" lastClr="000000"/>
              </a:solidFill>
            </a:endParaRPr>
          </a:p>
          <a:p>
            <a:pPr marL="315571" indent="-315571" defTabSz="841522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da-DK" sz="1657" dirty="0">
                <a:solidFill>
                  <a:sysClr val="windowText" lastClr="000000"/>
                </a:solidFill>
              </a:rPr>
              <a:t>Virksomhedsoverdragelse, hvis det er muligt at sælge hele eller dele af virksomheden til en ny ejer. Muligvis vil den tilbageværende del af virksomheden gå konkurs.</a:t>
            </a:r>
          </a:p>
          <a:p>
            <a:pPr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endParaRPr lang="da-DK" sz="1657" dirty="0">
              <a:solidFill>
                <a:sysClr val="windowText" lastClr="000000"/>
              </a:solidFill>
            </a:endParaRPr>
          </a:p>
          <a:p>
            <a:pPr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da-DK" sz="1657" dirty="0">
                <a:solidFill>
                  <a:sysClr val="windowText" lastClr="000000"/>
                </a:solidFill>
              </a:rPr>
              <a:t>Forslaget om rekonstruktion skal til afstemning blandt kreditorerne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156046" y="4431774"/>
            <a:ext cx="459581" cy="274779"/>
          </a:xfrm>
          <a:prstGeom prst="rect">
            <a:avLst/>
          </a:prstGeom>
        </p:spPr>
        <p:txBody>
          <a:bodyPr vert="horz" wrap="square" lIns="0" tIns="14883" rIns="0" bIns="0" rtlCol="0">
            <a:spAutoFit/>
          </a:bodyPr>
          <a:lstStyle/>
          <a:p>
            <a:pPr marL="11906">
              <a:spcBef>
                <a:spcPts val="117"/>
              </a:spcBef>
            </a:pPr>
            <a:r>
              <a:rPr sz="1688" i="1" spc="9" dirty="0">
                <a:solidFill>
                  <a:srgbClr val="FFFFFF"/>
                </a:solidFill>
                <a:latin typeface="Arial"/>
                <a:cs typeface="Arial"/>
              </a:rPr>
              <a:t>25</a:t>
            </a:r>
            <a:r>
              <a:rPr sz="1688" i="1" spc="18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sz="1688">
              <a:latin typeface="Arial"/>
              <a:cs typeface="Arial"/>
            </a:endParaRPr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7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defPPr>
              <a:defRPr lang="en-US"/>
            </a:defPPr>
            <a:lvl1pPr marL="0" algn="r" defTabSz="496885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688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377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065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754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442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131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819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508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da-DK" smtClean="0"/>
              <a:pPr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29267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452303"/>
            <a:ext cx="8542730" cy="570213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pPr marL="11906">
              <a:spcBef>
                <a:spcPts val="98"/>
              </a:spcBef>
              <a:tabLst>
                <a:tab pos="1804411" algn="l"/>
                <a:tab pos="4187471" algn="l"/>
              </a:tabLst>
            </a:pPr>
            <a:r>
              <a:rPr lang="da-DK" spc="558" dirty="0"/>
              <a:t>Rekonstruktion</a:t>
            </a:r>
            <a:endParaRPr spc="267" dirty="0"/>
          </a:p>
        </p:txBody>
      </p:sp>
      <p:sp>
        <p:nvSpPr>
          <p:cNvPr id="4" name="object 4"/>
          <p:cNvSpPr/>
          <p:nvPr/>
        </p:nvSpPr>
        <p:spPr>
          <a:xfrm>
            <a:off x="1993437" y="1071562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93437" y="1516191"/>
            <a:ext cx="8393123" cy="2531647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pPr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da-DK" sz="1657" dirty="0">
                <a:solidFill>
                  <a:sysClr val="windowText" lastClr="000000"/>
                </a:solidFill>
              </a:rPr>
              <a:t>Afstemning om rekonstruktionen foregår efter særlige stemmeregler, jf. KL §§ 13d og 13e, f.eks.:</a:t>
            </a:r>
          </a:p>
          <a:p>
            <a:pPr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endParaRPr lang="da-DK" sz="1657" dirty="0">
              <a:solidFill>
                <a:sysClr val="windowText" lastClr="000000"/>
              </a:solidFill>
            </a:endParaRPr>
          </a:p>
          <a:p>
            <a:pPr marL="315571" indent="-315571" defTabSz="841522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da-DK" sz="1657" dirty="0">
                <a:solidFill>
                  <a:sysClr val="windowText" lastClr="000000"/>
                </a:solidFill>
              </a:rPr>
              <a:t>forslaget er vedtaget, medmindre det har et flertal imod sig</a:t>
            </a:r>
          </a:p>
          <a:p>
            <a:pPr marL="315571" indent="-315571" defTabSz="841522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da-DK" sz="1657" dirty="0">
                <a:solidFill>
                  <a:sysClr val="windowText" lastClr="000000"/>
                </a:solidFill>
              </a:rPr>
              <a:t>alene kreditorer, der er mødt op eller repræsenteret på mødet, har stemmeret</a:t>
            </a:r>
          </a:p>
          <a:p>
            <a:pPr marL="315571" indent="-315571" defTabSz="841522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da-DK" sz="1657" dirty="0">
                <a:solidFill>
                  <a:sysClr val="windowText" lastClr="000000"/>
                </a:solidFill>
              </a:rPr>
              <a:t>stemmeret efter gældens størrelse</a:t>
            </a:r>
          </a:p>
          <a:p>
            <a:pPr marL="315571" indent="-315571"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endParaRPr lang="da-DK" sz="1657" dirty="0">
              <a:solidFill>
                <a:sysClr val="windowText" lastClr="000000"/>
              </a:solidFill>
            </a:endParaRPr>
          </a:p>
          <a:p>
            <a:pPr marL="315571" indent="-315571"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da-DK" sz="1657" dirty="0">
                <a:solidFill>
                  <a:srgbClr val="FF0000"/>
                </a:solidFill>
              </a:rPr>
              <a:t>Bliver rekonstruktion ikke vedtaget, kommer virksomheden under konkursbehandling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156046" y="4431774"/>
            <a:ext cx="459581" cy="274779"/>
          </a:xfrm>
          <a:prstGeom prst="rect">
            <a:avLst/>
          </a:prstGeom>
        </p:spPr>
        <p:txBody>
          <a:bodyPr vert="horz" wrap="square" lIns="0" tIns="14883" rIns="0" bIns="0" rtlCol="0">
            <a:spAutoFit/>
          </a:bodyPr>
          <a:lstStyle/>
          <a:p>
            <a:pPr marL="11906">
              <a:spcBef>
                <a:spcPts val="117"/>
              </a:spcBef>
            </a:pPr>
            <a:r>
              <a:rPr sz="1688" i="1" spc="9" dirty="0">
                <a:solidFill>
                  <a:srgbClr val="FFFFFF"/>
                </a:solidFill>
                <a:latin typeface="Arial"/>
                <a:cs typeface="Arial"/>
              </a:rPr>
              <a:t>25</a:t>
            </a:r>
            <a:r>
              <a:rPr sz="1688" i="1" spc="18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sz="1688">
              <a:latin typeface="Arial"/>
              <a:cs typeface="Arial"/>
            </a:endParaRPr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7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defPPr>
              <a:defRPr lang="en-US"/>
            </a:defPPr>
            <a:lvl1pPr marL="0" algn="r" defTabSz="496885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688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377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065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754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442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131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819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508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da-DK" smtClean="0"/>
              <a:pPr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98193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452303"/>
            <a:ext cx="8542730" cy="570213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pPr marL="11906">
              <a:spcBef>
                <a:spcPts val="98"/>
              </a:spcBef>
              <a:tabLst>
                <a:tab pos="1804411" algn="l"/>
                <a:tab pos="4187471" algn="l"/>
              </a:tabLst>
            </a:pPr>
            <a:r>
              <a:rPr lang="da-DK" spc="558" dirty="0"/>
              <a:t>Konkurs</a:t>
            </a:r>
            <a:endParaRPr spc="267" dirty="0"/>
          </a:p>
        </p:txBody>
      </p:sp>
      <p:sp>
        <p:nvSpPr>
          <p:cNvPr id="4" name="object 4"/>
          <p:cNvSpPr/>
          <p:nvPr/>
        </p:nvSpPr>
        <p:spPr>
          <a:xfrm>
            <a:off x="1993437" y="1071562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93437" y="1534892"/>
            <a:ext cx="8205191" cy="2990812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r>
              <a:rPr lang="da-DK" sz="1657" dirty="0"/>
              <a:t>Konkurs er en </a:t>
            </a:r>
            <a:r>
              <a:rPr lang="da-DK" sz="1657" u="sng" dirty="0"/>
              <a:t>universalforfølgning</a:t>
            </a:r>
          </a:p>
          <a:p>
            <a:endParaRPr lang="da-DK" sz="1657" dirty="0"/>
          </a:p>
          <a:p>
            <a:pPr marL="315571" indent="-315571">
              <a:buFont typeface="Arial" panose="020B0604020202020204" pitchFamily="34" charset="0"/>
              <a:buChar char="•"/>
            </a:pPr>
            <a:r>
              <a:rPr lang="da-DK" sz="1657" dirty="0"/>
              <a:t>formål er at dele skyldners aktiver ud til kreditorerne, så alle kreditorer stilles lige</a:t>
            </a:r>
          </a:p>
          <a:p>
            <a:endParaRPr lang="da-DK" sz="1657" dirty="0"/>
          </a:p>
          <a:p>
            <a:r>
              <a:rPr lang="da-DK" sz="1657" dirty="0"/>
              <a:t>Begæring kan indgives til skifteretten af skyldner eller kreditor, jf. KL § 17, stk. 1  </a:t>
            </a:r>
          </a:p>
          <a:p>
            <a:endParaRPr lang="da-DK" sz="1657" dirty="0"/>
          </a:p>
          <a:p>
            <a:r>
              <a:rPr lang="da-DK" sz="1657" dirty="0"/>
              <a:t>Skyldner mister rådighed over sine aktiver ved dekretets afsigelse, jf. KL § 29</a:t>
            </a:r>
          </a:p>
          <a:p>
            <a:endParaRPr lang="da-DK" sz="1657" dirty="0"/>
          </a:p>
          <a:p>
            <a:r>
              <a:rPr lang="da-DK" sz="1657" dirty="0"/>
              <a:t>Skifteretten udpeger kurator (advokat), som handler på vegne af konkursboet</a:t>
            </a:r>
          </a:p>
          <a:p>
            <a:endParaRPr lang="da-DK" sz="1657" dirty="0"/>
          </a:p>
          <a:p>
            <a:r>
              <a:rPr lang="da-DK" sz="1657" dirty="0"/>
              <a:t>Annoncering i Statstidende - virkning for enhver, jf. KL § 30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156046" y="4431774"/>
            <a:ext cx="459581" cy="274779"/>
          </a:xfrm>
          <a:prstGeom prst="rect">
            <a:avLst/>
          </a:prstGeom>
        </p:spPr>
        <p:txBody>
          <a:bodyPr vert="horz" wrap="square" lIns="0" tIns="14883" rIns="0" bIns="0" rtlCol="0">
            <a:spAutoFit/>
          </a:bodyPr>
          <a:lstStyle/>
          <a:p>
            <a:pPr marL="11906">
              <a:spcBef>
                <a:spcPts val="117"/>
              </a:spcBef>
            </a:pPr>
            <a:r>
              <a:rPr sz="1688" i="1" spc="9" dirty="0">
                <a:solidFill>
                  <a:srgbClr val="FFFFFF"/>
                </a:solidFill>
                <a:latin typeface="Arial"/>
                <a:cs typeface="Arial"/>
              </a:rPr>
              <a:t>25</a:t>
            </a:r>
            <a:r>
              <a:rPr sz="1688" i="1" spc="18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sz="1688">
              <a:latin typeface="Arial"/>
              <a:cs typeface="Arial"/>
            </a:endParaRPr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7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defPPr>
              <a:defRPr lang="en-US"/>
            </a:defPPr>
            <a:lvl1pPr marL="0" algn="r" defTabSz="496885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688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377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065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754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442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131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819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508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da-DK" smtClean="0"/>
              <a:pPr/>
              <a:t>16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40542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452303"/>
            <a:ext cx="8542730" cy="570213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pPr marL="11906">
              <a:spcBef>
                <a:spcPts val="98"/>
              </a:spcBef>
              <a:tabLst>
                <a:tab pos="1804411" algn="l"/>
                <a:tab pos="4187471" algn="l"/>
              </a:tabLst>
            </a:pPr>
            <a:r>
              <a:rPr lang="da-DK" spc="558" dirty="0"/>
              <a:t>Konkursmassen</a:t>
            </a:r>
            <a:endParaRPr spc="267" dirty="0"/>
          </a:p>
        </p:txBody>
      </p:sp>
      <p:sp>
        <p:nvSpPr>
          <p:cNvPr id="4" name="object 4"/>
          <p:cNvSpPr/>
          <p:nvPr/>
        </p:nvSpPr>
        <p:spPr>
          <a:xfrm>
            <a:off x="1993437" y="1071562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84086" y="1516191"/>
            <a:ext cx="8205191" cy="4010835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pPr>
              <a:buFont typeface="Arial" charset="0"/>
              <a:buNone/>
            </a:pPr>
            <a:r>
              <a:rPr lang="da-DK" sz="1657" b="1" dirty="0"/>
              <a:t>Boets aktiver (konkursmassen) omfatter:</a:t>
            </a:r>
          </a:p>
          <a:p>
            <a:pPr>
              <a:buFont typeface="Arial" charset="0"/>
              <a:buNone/>
            </a:pPr>
            <a:endParaRPr lang="da-DK" sz="1657" b="1" dirty="0"/>
          </a:p>
          <a:p>
            <a:pPr>
              <a:buFont typeface="Arial" charset="0"/>
              <a:buNone/>
            </a:pPr>
            <a:r>
              <a:rPr lang="da-DK" sz="1657" b="1" dirty="0"/>
              <a:t>HR: 		</a:t>
            </a:r>
            <a:r>
              <a:rPr lang="da-DK" sz="1657" dirty="0"/>
              <a:t>Alt hvad skyldner ejer ved konkursdekrets afsigelse og under 			konkursen tilfalder ham, jf. KL § 32</a:t>
            </a:r>
          </a:p>
          <a:p>
            <a:pPr>
              <a:buFont typeface="Arial" charset="0"/>
              <a:buNone/>
            </a:pPr>
            <a:endParaRPr lang="da-DK" sz="1657" dirty="0"/>
          </a:p>
          <a:p>
            <a:pPr>
              <a:buFont typeface="Arial" charset="0"/>
              <a:buNone/>
            </a:pPr>
            <a:r>
              <a:rPr lang="da-DK" sz="1657" dirty="0"/>
              <a:t>U1:		Aktiver, som kreditor ikke kan få udlæg i, KL § 36</a:t>
            </a:r>
          </a:p>
          <a:p>
            <a:pPr>
              <a:buFont typeface="Arial" charset="0"/>
              <a:buNone/>
            </a:pPr>
            <a:endParaRPr lang="da-DK" sz="1657" dirty="0"/>
          </a:p>
          <a:p>
            <a:pPr>
              <a:buFont typeface="Arial" charset="0"/>
              <a:buNone/>
            </a:pPr>
            <a:r>
              <a:rPr lang="da-DK" sz="1657" dirty="0"/>
              <a:t>U2:		Skyldners arbejdsindtægter under konkursen</a:t>
            </a:r>
          </a:p>
          <a:p>
            <a:pPr>
              <a:buFont typeface="Arial" charset="0"/>
              <a:buNone/>
            </a:pPr>
            <a:endParaRPr lang="da-DK" sz="1657" dirty="0"/>
          </a:p>
          <a:p>
            <a:pPr>
              <a:buFont typeface="Arial" charset="0"/>
              <a:buNone/>
            </a:pPr>
            <a:r>
              <a:rPr lang="da-DK" sz="1657" dirty="0"/>
              <a:t>U3:		Separatistkrav (f.eks. aktiver solgt med ejendomsforbehold)</a:t>
            </a:r>
          </a:p>
          <a:p>
            <a:pPr>
              <a:buFont typeface="Arial" charset="0"/>
              <a:buNone/>
            </a:pPr>
            <a:endParaRPr lang="da-DK" sz="1657" b="1" dirty="0"/>
          </a:p>
          <a:p>
            <a:pPr>
              <a:buFont typeface="Arial" charset="0"/>
              <a:buNone/>
            </a:pPr>
            <a:endParaRPr lang="da-DK" sz="1657" b="1" dirty="0"/>
          </a:p>
          <a:p>
            <a:pPr>
              <a:buFont typeface="Arial" charset="0"/>
              <a:buNone/>
            </a:pPr>
            <a:r>
              <a:rPr lang="da-DK" sz="1657" b="1" dirty="0"/>
              <a:t>Boets passiver omfatter:</a:t>
            </a:r>
          </a:p>
          <a:p>
            <a:endParaRPr lang="da-DK" sz="1657" dirty="0"/>
          </a:p>
          <a:p>
            <a:r>
              <a:rPr lang="da-DK" sz="1657" dirty="0"/>
              <a:t>Alle kreditorer kan anmelde deres krav, uanset om kravet er forfaldent, jf. KL § 38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156046" y="4431774"/>
            <a:ext cx="459581" cy="274779"/>
          </a:xfrm>
          <a:prstGeom prst="rect">
            <a:avLst/>
          </a:prstGeom>
        </p:spPr>
        <p:txBody>
          <a:bodyPr vert="horz" wrap="square" lIns="0" tIns="14883" rIns="0" bIns="0" rtlCol="0">
            <a:spAutoFit/>
          </a:bodyPr>
          <a:lstStyle/>
          <a:p>
            <a:pPr marL="11906">
              <a:spcBef>
                <a:spcPts val="117"/>
              </a:spcBef>
            </a:pPr>
            <a:r>
              <a:rPr sz="1688" i="1" spc="9" dirty="0">
                <a:solidFill>
                  <a:srgbClr val="FFFFFF"/>
                </a:solidFill>
                <a:latin typeface="Arial"/>
                <a:cs typeface="Arial"/>
              </a:rPr>
              <a:t>25</a:t>
            </a:r>
            <a:r>
              <a:rPr sz="1688" i="1" spc="18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sz="1688">
              <a:latin typeface="Arial"/>
              <a:cs typeface="Arial"/>
            </a:endParaRPr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7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defPPr>
              <a:defRPr lang="en-US"/>
            </a:defPPr>
            <a:lvl1pPr marL="0" algn="r" defTabSz="496885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688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377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065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754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442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131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819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508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da-DK" smtClean="0"/>
              <a:pPr/>
              <a:t>17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3492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452303"/>
            <a:ext cx="8542730" cy="570213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pPr marL="11906">
              <a:spcBef>
                <a:spcPts val="98"/>
              </a:spcBef>
              <a:tabLst>
                <a:tab pos="1804411" algn="l"/>
                <a:tab pos="4187471" algn="l"/>
              </a:tabLst>
            </a:pPr>
            <a:r>
              <a:rPr lang="da-DK" spc="558" dirty="0"/>
              <a:t>Proceduren</a:t>
            </a:r>
            <a:endParaRPr spc="267" dirty="0"/>
          </a:p>
        </p:txBody>
      </p:sp>
      <p:sp>
        <p:nvSpPr>
          <p:cNvPr id="4" name="object 4"/>
          <p:cNvSpPr/>
          <p:nvPr/>
        </p:nvSpPr>
        <p:spPr>
          <a:xfrm>
            <a:off x="1993437" y="1071562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93437" y="1516191"/>
            <a:ext cx="8205191" cy="3245817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r>
              <a:rPr lang="da-DK" sz="1657" dirty="0"/>
              <a:t>Separatistkrav bliver fyldestgjort </a:t>
            </a:r>
            <a:r>
              <a:rPr lang="da-DK" sz="1657" u="sng" dirty="0"/>
              <a:t>før</a:t>
            </a:r>
            <a:r>
              <a:rPr lang="da-DK" sz="1657" dirty="0"/>
              <a:t> konkursmassen gøres op </a:t>
            </a:r>
          </a:p>
          <a:p>
            <a:endParaRPr lang="da-DK" sz="1657" dirty="0"/>
          </a:p>
          <a:p>
            <a:r>
              <a:rPr lang="da-DK" sz="1657" dirty="0"/>
              <a:t>Kurator skal sælge og opgøre alle konkursboets aktiver</a:t>
            </a:r>
          </a:p>
          <a:p>
            <a:endParaRPr lang="da-DK" sz="1657" dirty="0"/>
          </a:p>
          <a:p>
            <a:r>
              <a:rPr lang="da-DK" sz="1657" dirty="0"/>
              <a:t>Konkursboet skal overveje, om det vil indtræde i gensidigt bebyrdende aftaler</a:t>
            </a:r>
          </a:p>
          <a:p>
            <a:endParaRPr lang="da-DK" sz="1657" dirty="0"/>
          </a:p>
          <a:p>
            <a:r>
              <a:rPr lang="da-DK" sz="1657" dirty="0"/>
              <a:t>Konkursboet vurderer, om der kan være omstødelige dispositioner</a:t>
            </a:r>
          </a:p>
          <a:p>
            <a:endParaRPr lang="da-DK" sz="1657" dirty="0"/>
          </a:p>
          <a:p>
            <a:r>
              <a:rPr lang="da-DK" sz="1657" dirty="0"/>
              <a:t>Kurator opgør alle kreditorernes krav og placerer dem i konkursordenen</a:t>
            </a:r>
          </a:p>
          <a:p>
            <a:endParaRPr lang="da-DK" sz="1657" dirty="0"/>
          </a:p>
          <a:p>
            <a:r>
              <a:rPr lang="da-DK" sz="1657" dirty="0"/>
              <a:t>Når konkursboets aktiver og passiver er gjort op bliver kreditorerne fyldestgjort efter konkursordenen</a:t>
            </a:r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7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defPPr>
              <a:defRPr lang="en-US"/>
            </a:defPPr>
            <a:lvl1pPr marL="0" algn="r" defTabSz="496885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688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377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065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754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442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131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819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508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da-DK" smtClean="0"/>
              <a:pPr/>
              <a:t>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57104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452303"/>
            <a:ext cx="8542730" cy="570213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pPr marL="11906">
              <a:spcBef>
                <a:spcPts val="98"/>
              </a:spcBef>
              <a:tabLst>
                <a:tab pos="1804411" algn="l"/>
                <a:tab pos="4187471" algn="l"/>
              </a:tabLst>
            </a:pPr>
            <a:r>
              <a:rPr lang="da-DK" spc="558" dirty="0"/>
              <a:t>Konkursordenen</a:t>
            </a:r>
            <a:endParaRPr spc="267" dirty="0"/>
          </a:p>
        </p:txBody>
      </p:sp>
      <p:sp>
        <p:nvSpPr>
          <p:cNvPr id="4" name="object 4"/>
          <p:cNvSpPr/>
          <p:nvPr/>
        </p:nvSpPr>
        <p:spPr>
          <a:xfrm>
            <a:off x="1993437" y="1071562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93437" y="1516191"/>
            <a:ext cx="8205191" cy="2480800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r>
              <a:rPr lang="da-DK" sz="1657" dirty="0"/>
              <a:t>Konkursordenen inddeler alle boets kreditorer i klasser  </a:t>
            </a:r>
          </a:p>
          <a:p>
            <a:endParaRPr lang="da-DK" sz="1657" dirty="0"/>
          </a:p>
          <a:p>
            <a:r>
              <a:rPr lang="da-DK" sz="1657" dirty="0"/>
              <a:t>Hver konkursklasse bliver fyldestgjort fuldt ud, før der udloddes til næste klasse</a:t>
            </a:r>
          </a:p>
          <a:p>
            <a:endParaRPr lang="da-DK" sz="1657" dirty="0"/>
          </a:p>
          <a:p>
            <a:r>
              <a:rPr lang="da-DK" sz="1657" dirty="0"/>
              <a:t>Først dækkes omkostninger i forbindelse med konkursen (massekrav), og herefter de øvrige klasser</a:t>
            </a:r>
          </a:p>
          <a:p>
            <a:endParaRPr lang="da-DK" sz="1657" dirty="0"/>
          </a:p>
          <a:p>
            <a:r>
              <a:rPr lang="da-DK" sz="1657" dirty="0"/>
              <a:t>Hvis der ikke er dækning til hele klassen, f.eks. de simple krav, bliver der udloddet en dividende. Efterstående konkursklasser får ingen dækning.</a:t>
            </a:r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7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defPPr>
              <a:defRPr lang="en-US"/>
            </a:defPPr>
            <a:lvl1pPr marL="0" algn="r" defTabSz="496885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688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377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065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754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442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131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819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508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da-DK" smtClean="0"/>
              <a:pPr/>
              <a:t>19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03794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452303"/>
            <a:ext cx="8542730" cy="570213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pPr marL="11906">
              <a:spcBef>
                <a:spcPts val="98"/>
              </a:spcBef>
              <a:tabLst>
                <a:tab pos="1804411" algn="l"/>
                <a:tab pos="4187471" algn="l"/>
              </a:tabLst>
            </a:pPr>
            <a:r>
              <a:rPr lang="da-DK" spc="558" dirty="0"/>
              <a:t>Insolvens</a:t>
            </a:r>
            <a:endParaRPr spc="267" dirty="0"/>
          </a:p>
        </p:txBody>
      </p:sp>
      <p:sp>
        <p:nvSpPr>
          <p:cNvPr id="4" name="object 4"/>
          <p:cNvSpPr/>
          <p:nvPr/>
        </p:nvSpPr>
        <p:spPr>
          <a:xfrm>
            <a:off x="1993437" y="1071562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93437" y="1637747"/>
            <a:ext cx="8205191" cy="4775851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r>
              <a:rPr lang="da-DK" sz="1657" dirty="0"/>
              <a:t>Insolvensret handler om:</a:t>
            </a:r>
          </a:p>
          <a:p>
            <a:endParaRPr lang="da-DK" sz="1657" dirty="0"/>
          </a:p>
          <a:p>
            <a:pPr marL="514349" indent="-514349">
              <a:buFont typeface="+mj-lt"/>
              <a:buAutoNum type="arabicPeriod"/>
            </a:pPr>
            <a:r>
              <a:rPr lang="da-DK" sz="1657" dirty="0"/>
              <a:t>Individualforfølgning</a:t>
            </a:r>
          </a:p>
          <a:p>
            <a:pPr marL="514349" indent="-514349">
              <a:buFont typeface="+mj-lt"/>
              <a:buAutoNum type="arabicPeriod"/>
            </a:pPr>
            <a:endParaRPr lang="da-DK" sz="1657" dirty="0"/>
          </a:p>
          <a:p>
            <a:pPr marL="514349" indent="-514349">
              <a:buFont typeface="+mj-lt"/>
              <a:buAutoNum type="arabicPeriod"/>
            </a:pPr>
            <a:r>
              <a:rPr lang="da-DK" sz="1657" dirty="0"/>
              <a:t>Universalforfølgning</a:t>
            </a:r>
          </a:p>
          <a:p>
            <a:pPr marL="514349" indent="-514349">
              <a:buFont typeface="+mj-lt"/>
              <a:buAutoNum type="arabicPeriod"/>
            </a:pPr>
            <a:endParaRPr lang="da-DK" sz="1657" dirty="0"/>
          </a:p>
          <a:p>
            <a:endParaRPr lang="da-DK" sz="1657" dirty="0"/>
          </a:p>
          <a:p>
            <a:r>
              <a:rPr lang="da-DK" sz="1657" u="sng" dirty="0"/>
              <a:t>Hvor hører</a:t>
            </a:r>
            <a:r>
              <a:rPr lang="da-DK" sz="1657" dirty="0"/>
              <a:t>: </a:t>
            </a:r>
          </a:p>
          <a:p>
            <a:endParaRPr lang="da-DK" sz="1657" dirty="0"/>
          </a:p>
          <a:p>
            <a:pPr marL="315571" indent="-315571">
              <a:buFontTx/>
              <a:buChar char="-"/>
            </a:pPr>
            <a:r>
              <a:rPr lang="da-DK" sz="1657" dirty="0"/>
              <a:t>rekonstruktion til?</a:t>
            </a:r>
          </a:p>
          <a:p>
            <a:pPr marL="315571" indent="-315571">
              <a:buFontTx/>
              <a:buChar char="-"/>
            </a:pPr>
            <a:endParaRPr lang="da-DK" sz="1657" dirty="0"/>
          </a:p>
          <a:p>
            <a:pPr marL="315571" indent="-315571">
              <a:buFontTx/>
              <a:buChar char="-"/>
            </a:pPr>
            <a:r>
              <a:rPr lang="da-DK" sz="1657" dirty="0"/>
              <a:t>gældssanering til? </a:t>
            </a:r>
          </a:p>
          <a:p>
            <a:pPr marL="315571" indent="-315571">
              <a:buFontTx/>
              <a:buChar char="-"/>
            </a:pPr>
            <a:endParaRPr lang="da-DK" sz="1657" dirty="0"/>
          </a:p>
          <a:p>
            <a:pPr marL="315571" indent="-315571">
              <a:buFontTx/>
              <a:buChar char="-"/>
            </a:pPr>
            <a:r>
              <a:rPr lang="da-DK" sz="1657" dirty="0"/>
              <a:t>inkasso til?</a:t>
            </a:r>
          </a:p>
          <a:p>
            <a:pPr marL="315571" indent="-315571">
              <a:buFontTx/>
              <a:buChar char="-"/>
            </a:pPr>
            <a:endParaRPr lang="da-DK" sz="1657" dirty="0"/>
          </a:p>
          <a:p>
            <a:pPr marL="315571" indent="-315571">
              <a:buFontTx/>
              <a:buChar char="-"/>
            </a:pPr>
            <a:r>
              <a:rPr lang="da-DK" sz="1657" dirty="0"/>
              <a:t>konkurs til?</a:t>
            </a:r>
          </a:p>
          <a:p>
            <a:endParaRPr lang="da-DK" sz="1657" dirty="0"/>
          </a:p>
          <a:p>
            <a:endParaRPr lang="da-DK" sz="1657" dirty="0"/>
          </a:p>
        </p:txBody>
      </p:sp>
      <p:sp>
        <p:nvSpPr>
          <p:cNvPr id="16" name="object 16"/>
          <p:cNvSpPr txBox="1"/>
          <p:nvPr/>
        </p:nvSpPr>
        <p:spPr>
          <a:xfrm>
            <a:off x="9156046" y="4431774"/>
            <a:ext cx="459581" cy="274779"/>
          </a:xfrm>
          <a:prstGeom prst="rect">
            <a:avLst/>
          </a:prstGeom>
        </p:spPr>
        <p:txBody>
          <a:bodyPr vert="horz" wrap="square" lIns="0" tIns="14883" rIns="0" bIns="0" rtlCol="0">
            <a:spAutoFit/>
          </a:bodyPr>
          <a:lstStyle/>
          <a:p>
            <a:pPr marL="11906">
              <a:spcBef>
                <a:spcPts val="117"/>
              </a:spcBef>
            </a:pPr>
            <a:r>
              <a:rPr sz="1688" i="1" spc="9" dirty="0">
                <a:solidFill>
                  <a:srgbClr val="FFFFFF"/>
                </a:solidFill>
                <a:latin typeface="Arial"/>
                <a:cs typeface="Arial"/>
              </a:rPr>
              <a:t>25</a:t>
            </a:r>
            <a:r>
              <a:rPr sz="1688" i="1" spc="18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sz="1688">
              <a:latin typeface="Arial"/>
              <a:cs typeface="Arial"/>
            </a:endParaRPr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7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defPPr>
              <a:defRPr lang="en-US"/>
            </a:defPPr>
            <a:lvl1pPr marL="0" algn="r" defTabSz="496885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688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377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065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754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442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131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819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508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da-DK" smtClean="0"/>
              <a:pPr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12514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452303"/>
            <a:ext cx="8542730" cy="570213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pPr marL="11906">
              <a:spcBef>
                <a:spcPts val="98"/>
              </a:spcBef>
              <a:tabLst>
                <a:tab pos="1804411" algn="l"/>
                <a:tab pos="4187471" algn="l"/>
              </a:tabLst>
            </a:pPr>
            <a:r>
              <a:rPr lang="da-DK" spc="558" dirty="0"/>
              <a:t>Dividende</a:t>
            </a:r>
            <a:endParaRPr spc="267" dirty="0"/>
          </a:p>
        </p:txBody>
      </p:sp>
      <p:sp>
        <p:nvSpPr>
          <p:cNvPr id="4" name="object 4"/>
          <p:cNvSpPr/>
          <p:nvPr/>
        </p:nvSpPr>
        <p:spPr>
          <a:xfrm>
            <a:off x="1993437" y="1071562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93437" y="1516191"/>
            <a:ext cx="8205191" cy="3245817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r>
              <a:rPr lang="da-DK" sz="1657" dirty="0"/>
              <a:t>En dividende på 10 % til simple krav betyder, at kreditor med et krav på 100.000 kr. får en dækning på 10.000 kr.</a:t>
            </a:r>
          </a:p>
          <a:p>
            <a:pPr>
              <a:buFont typeface="Arial" charset="0"/>
              <a:buNone/>
            </a:pPr>
            <a:endParaRPr lang="da-DK" sz="1657" b="1" dirty="0"/>
          </a:p>
          <a:p>
            <a:pPr>
              <a:buFont typeface="Arial" charset="0"/>
              <a:buNone/>
            </a:pPr>
            <a:endParaRPr lang="da-DK" sz="1657" b="1" dirty="0"/>
          </a:p>
          <a:p>
            <a:pPr>
              <a:buFont typeface="Arial" charset="0"/>
              <a:buNone/>
            </a:pPr>
            <a:r>
              <a:rPr lang="da-DK" sz="1657" b="1" dirty="0"/>
              <a:t>Udækket gæld</a:t>
            </a:r>
          </a:p>
          <a:p>
            <a:pPr>
              <a:buFont typeface="Arial" charset="0"/>
              <a:buNone/>
            </a:pPr>
            <a:endParaRPr lang="da-DK" sz="1657" b="1" dirty="0"/>
          </a:p>
          <a:p>
            <a:r>
              <a:rPr lang="da-DK" sz="1657" dirty="0"/>
              <a:t>Kreditor har stadig et restkrav på 90.000 kr. efter konkursen er afsluttet</a:t>
            </a:r>
          </a:p>
          <a:p>
            <a:endParaRPr lang="da-DK" sz="1657" dirty="0"/>
          </a:p>
          <a:p>
            <a:r>
              <a:rPr lang="da-DK" sz="1657" dirty="0"/>
              <a:t>Kreditorernes udækkede gæld følger skyldner, hvis skyldner er en fysisk person</a:t>
            </a:r>
          </a:p>
          <a:p>
            <a:endParaRPr lang="da-DK" sz="1657" dirty="0"/>
          </a:p>
          <a:p>
            <a:r>
              <a:rPr lang="da-DK" sz="1657" dirty="0"/>
              <a:t>Hvis skyldner er et selskab har kreditor ingen at rette kravet mod efter konkursen. Den udækkede gæld kan ikke blive fyldestgjort</a:t>
            </a:r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7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defPPr>
              <a:defRPr lang="en-US"/>
            </a:defPPr>
            <a:lvl1pPr marL="0" algn="r" defTabSz="496885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688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377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065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754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442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131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819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508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da-DK" smtClean="0"/>
              <a:pPr/>
              <a:t>20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69201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452303"/>
            <a:ext cx="8542730" cy="570213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pPr marL="11906">
              <a:spcBef>
                <a:spcPts val="98"/>
              </a:spcBef>
              <a:tabLst>
                <a:tab pos="1804411" algn="l"/>
                <a:tab pos="4187471" algn="l"/>
              </a:tabLst>
            </a:pPr>
            <a:r>
              <a:rPr lang="da-DK" spc="558" dirty="0"/>
              <a:t>Omstødelse</a:t>
            </a:r>
            <a:endParaRPr spc="267" dirty="0"/>
          </a:p>
        </p:txBody>
      </p:sp>
      <p:sp>
        <p:nvSpPr>
          <p:cNvPr id="4" name="object 4"/>
          <p:cNvSpPr/>
          <p:nvPr/>
        </p:nvSpPr>
        <p:spPr>
          <a:xfrm>
            <a:off x="1993437" y="1071562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93437" y="1516191"/>
            <a:ext cx="8205191" cy="3755828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r>
              <a:rPr lang="da-DK" sz="1657" dirty="0"/>
              <a:t>Konkursens formål er at alle kreditorer stilles lige</a:t>
            </a:r>
          </a:p>
          <a:p>
            <a:endParaRPr lang="da-DK" sz="1657" dirty="0"/>
          </a:p>
          <a:p>
            <a:r>
              <a:rPr lang="da-DK" sz="1657" dirty="0"/>
              <a:t>Omstødelsesreglerne forhindrer, at kreditorer kan få en meget bedre retsstilling kort før konkursen indtræder</a:t>
            </a:r>
          </a:p>
          <a:p>
            <a:endParaRPr lang="da-DK" sz="1657" dirty="0"/>
          </a:p>
          <a:p>
            <a:r>
              <a:rPr lang="da-DK" sz="1657" dirty="0"/>
              <a:t>Omstødelse medfører at den begunstigede skal betale det omstødelige beløb tilbage.</a:t>
            </a:r>
          </a:p>
          <a:p>
            <a:endParaRPr lang="da-DK" sz="1657" dirty="0"/>
          </a:p>
          <a:p>
            <a:r>
              <a:rPr lang="da-DK" sz="1657" dirty="0">
                <a:solidFill>
                  <a:srgbClr val="FF0000"/>
                </a:solidFill>
              </a:rPr>
              <a:t>Fristdagen</a:t>
            </a:r>
            <a:r>
              <a:rPr lang="da-DK" sz="1657" dirty="0"/>
              <a:t> er den dag Skifteretten har modtaget begæring om:</a:t>
            </a:r>
          </a:p>
          <a:p>
            <a:pPr marL="315571" indent="-315571">
              <a:buFont typeface="Arial" panose="020B0604020202020204" pitchFamily="34" charset="0"/>
              <a:buChar char="•"/>
            </a:pPr>
            <a:endParaRPr lang="da-DK" sz="1657" dirty="0"/>
          </a:p>
          <a:p>
            <a:pPr marL="315571" indent="-315571">
              <a:buFont typeface="Arial" panose="020B0604020202020204" pitchFamily="34" charset="0"/>
              <a:buChar char="•"/>
            </a:pPr>
            <a:r>
              <a:rPr lang="da-DK" sz="1657" dirty="0"/>
              <a:t>Konkurs</a:t>
            </a:r>
          </a:p>
          <a:p>
            <a:pPr marL="315571" indent="-315571">
              <a:buFont typeface="Arial" panose="020B0604020202020204" pitchFamily="34" charset="0"/>
              <a:buChar char="•"/>
            </a:pPr>
            <a:r>
              <a:rPr lang="da-DK" sz="1657" dirty="0"/>
              <a:t>Rekonstruktion </a:t>
            </a:r>
          </a:p>
          <a:p>
            <a:pPr marL="315571" indent="-315571">
              <a:buFont typeface="Arial" panose="020B0604020202020204" pitchFamily="34" charset="0"/>
              <a:buChar char="•"/>
            </a:pPr>
            <a:r>
              <a:rPr lang="da-DK" sz="1657" dirty="0"/>
              <a:t>Gældssanering </a:t>
            </a:r>
          </a:p>
          <a:p>
            <a:endParaRPr lang="da-DK" sz="1657" dirty="0"/>
          </a:p>
          <a:p>
            <a:r>
              <a:rPr lang="da-DK" sz="1657" dirty="0">
                <a:solidFill>
                  <a:srgbClr val="FF0000"/>
                </a:solidFill>
              </a:rPr>
              <a:t>Beregning af omstødelsesperioden tager udgangspunkt i fristdagen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156046" y="4431774"/>
            <a:ext cx="459581" cy="274779"/>
          </a:xfrm>
          <a:prstGeom prst="rect">
            <a:avLst/>
          </a:prstGeom>
        </p:spPr>
        <p:txBody>
          <a:bodyPr vert="horz" wrap="square" lIns="0" tIns="14883" rIns="0" bIns="0" rtlCol="0">
            <a:spAutoFit/>
          </a:bodyPr>
          <a:lstStyle/>
          <a:p>
            <a:pPr marL="11906">
              <a:spcBef>
                <a:spcPts val="117"/>
              </a:spcBef>
            </a:pPr>
            <a:r>
              <a:rPr sz="1688" i="1" spc="9" dirty="0">
                <a:solidFill>
                  <a:srgbClr val="FFFFFF"/>
                </a:solidFill>
                <a:latin typeface="Arial"/>
                <a:cs typeface="Arial"/>
              </a:rPr>
              <a:t>25</a:t>
            </a:r>
            <a:r>
              <a:rPr sz="1688" i="1" spc="18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sz="1688">
              <a:latin typeface="Arial"/>
              <a:cs typeface="Arial"/>
            </a:endParaRPr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7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defPPr>
              <a:defRPr lang="en-US"/>
            </a:defPPr>
            <a:lvl1pPr marL="0" algn="r" defTabSz="496885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688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377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065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754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442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131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819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508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da-DK" smtClean="0"/>
              <a:pPr/>
              <a:t>21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09126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452303"/>
            <a:ext cx="8542730" cy="570213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pPr marL="11906">
              <a:spcBef>
                <a:spcPts val="98"/>
              </a:spcBef>
              <a:tabLst>
                <a:tab pos="1804411" algn="l"/>
                <a:tab pos="4187471" algn="l"/>
              </a:tabLst>
            </a:pPr>
            <a:r>
              <a:rPr lang="da-DK" spc="558" dirty="0"/>
              <a:t>Omstødelse</a:t>
            </a:r>
            <a:endParaRPr spc="267" dirty="0"/>
          </a:p>
        </p:txBody>
      </p:sp>
      <p:sp>
        <p:nvSpPr>
          <p:cNvPr id="4" name="object 4"/>
          <p:cNvSpPr/>
          <p:nvPr/>
        </p:nvSpPr>
        <p:spPr>
          <a:xfrm>
            <a:off x="1993437" y="1071562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93437" y="1516191"/>
            <a:ext cx="8205191" cy="4265840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pPr>
              <a:buFont typeface="Arial" charset="0"/>
              <a:buNone/>
            </a:pPr>
            <a:r>
              <a:rPr lang="da-DK" sz="1657" b="1" dirty="0"/>
              <a:t>Hvilke dispositioner kan omstødes?</a:t>
            </a:r>
          </a:p>
          <a:p>
            <a:pPr>
              <a:buFont typeface="Arial" charset="0"/>
              <a:buNone/>
            </a:pPr>
            <a:endParaRPr lang="da-DK" sz="1657" b="1" dirty="0"/>
          </a:p>
          <a:p>
            <a:r>
              <a:rPr lang="da-DK" sz="1657" dirty="0"/>
              <a:t>Gaver, der ikke er lejlighedsgaver, jf. KL § 64</a:t>
            </a:r>
          </a:p>
          <a:p>
            <a:endParaRPr lang="da-DK" sz="1657" dirty="0"/>
          </a:p>
          <a:p>
            <a:r>
              <a:rPr lang="da-DK" sz="1657" dirty="0"/>
              <a:t>Urimelig stor løn til nærtstående, jf. KL § 66</a:t>
            </a:r>
          </a:p>
          <a:p>
            <a:endParaRPr lang="da-DK" sz="1657" dirty="0"/>
          </a:p>
          <a:p>
            <a:r>
              <a:rPr lang="da-DK" sz="1657" dirty="0"/>
              <a:t>Betaling af gæld, jf. KL § 67, hvis betaling er sket:</a:t>
            </a:r>
          </a:p>
          <a:p>
            <a:pPr marL="772854" lvl="1" indent="-315571">
              <a:buFont typeface="Arial" panose="020B0604020202020204" pitchFamily="34" charset="0"/>
              <a:buChar char="•"/>
            </a:pPr>
            <a:endParaRPr lang="da-DK" sz="1657" dirty="0"/>
          </a:p>
          <a:p>
            <a:pPr marL="772854" lvl="1" indent="-315571">
              <a:buFont typeface="Arial" panose="020B0604020202020204" pitchFamily="34" charset="0"/>
              <a:buChar char="•"/>
            </a:pPr>
            <a:r>
              <a:rPr lang="da-DK" sz="1657" dirty="0"/>
              <a:t>I omstødelsesperioden og</a:t>
            </a:r>
          </a:p>
          <a:p>
            <a:pPr marL="772854" lvl="1" indent="-315571">
              <a:buFont typeface="Arial" panose="020B0604020202020204" pitchFamily="34" charset="0"/>
              <a:buChar char="•"/>
            </a:pPr>
            <a:r>
              <a:rPr lang="da-DK" sz="1657" dirty="0"/>
              <a:t>Betalingen ikke er ordinær</a:t>
            </a:r>
          </a:p>
          <a:p>
            <a:pPr marL="772854" lvl="1" indent="-315571">
              <a:buFont typeface="Arial" panose="020B0604020202020204" pitchFamily="34" charset="0"/>
              <a:buChar char="•"/>
            </a:pPr>
            <a:endParaRPr lang="da-DK" sz="1657" b="1" dirty="0"/>
          </a:p>
          <a:p>
            <a:pPr lvl="1"/>
            <a:r>
              <a:rPr lang="da-DK" sz="1657" b="1" dirty="0"/>
              <a:t>Derudover</a:t>
            </a:r>
            <a:r>
              <a:rPr lang="da-DK" sz="1657" dirty="0"/>
              <a:t> skal betaling enten være:</a:t>
            </a:r>
            <a:endParaRPr lang="da-DK" sz="1657" b="1" dirty="0"/>
          </a:p>
          <a:p>
            <a:pPr marL="772854" lvl="1" indent="-315571">
              <a:buFont typeface="Arial" panose="020B0604020202020204" pitchFamily="34" charset="0"/>
              <a:buChar char="•"/>
            </a:pPr>
            <a:endParaRPr lang="da-DK" sz="1657" dirty="0"/>
          </a:p>
          <a:p>
            <a:pPr marL="772854" lvl="1" indent="-315571">
              <a:buFont typeface="Arial" panose="020B0604020202020204" pitchFamily="34" charset="0"/>
              <a:buChar char="•"/>
            </a:pPr>
            <a:r>
              <a:rPr lang="da-DK" sz="1657" dirty="0"/>
              <a:t>Med usædvanlige betalingsmidler eller</a:t>
            </a:r>
          </a:p>
          <a:p>
            <a:pPr marL="772854" lvl="1" indent="-315571">
              <a:buFont typeface="Arial" panose="020B0604020202020204" pitchFamily="34" charset="0"/>
              <a:buChar char="•"/>
            </a:pPr>
            <a:r>
              <a:rPr lang="da-DK" sz="1657" dirty="0"/>
              <a:t>Sket før normal forfaldstid eller</a:t>
            </a:r>
          </a:p>
          <a:p>
            <a:pPr marL="772854" lvl="1" indent="-315571">
              <a:buFont typeface="Arial" panose="020B0604020202020204" pitchFamily="34" charset="0"/>
              <a:buChar char="•"/>
            </a:pPr>
            <a:r>
              <a:rPr lang="da-DK" sz="1657" dirty="0"/>
              <a:t>Med et beløb der afgørende har forringet skyldners betalingsevne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156046" y="4431774"/>
            <a:ext cx="459581" cy="274779"/>
          </a:xfrm>
          <a:prstGeom prst="rect">
            <a:avLst/>
          </a:prstGeom>
        </p:spPr>
        <p:txBody>
          <a:bodyPr vert="horz" wrap="square" lIns="0" tIns="14883" rIns="0" bIns="0" rtlCol="0">
            <a:spAutoFit/>
          </a:bodyPr>
          <a:lstStyle/>
          <a:p>
            <a:pPr marL="11906">
              <a:spcBef>
                <a:spcPts val="117"/>
              </a:spcBef>
            </a:pPr>
            <a:r>
              <a:rPr sz="1688" i="1" spc="9" dirty="0">
                <a:solidFill>
                  <a:srgbClr val="FFFFFF"/>
                </a:solidFill>
                <a:latin typeface="Arial"/>
                <a:cs typeface="Arial"/>
              </a:rPr>
              <a:t>25</a:t>
            </a:r>
            <a:r>
              <a:rPr sz="1688" i="1" spc="18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sz="1688">
              <a:latin typeface="Arial"/>
              <a:cs typeface="Arial"/>
            </a:endParaRPr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7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defPPr>
              <a:defRPr lang="en-US"/>
            </a:defPPr>
            <a:lvl1pPr marL="0" algn="r" defTabSz="496885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688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377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065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754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442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131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819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508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da-DK" smtClean="0"/>
              <a:pPr/>
              <a:t>22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53998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452303"/>
            <a:ext cx="8542730" cy="570213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pPr marL="11906">
              <a:spcBef>
                <a:spcPts val="98"/>
              </a:spcBef>
              <a:tabLst>
                <a:tab pos="1804411" algn="l"/>
                <a:tab pos="4187471" algn="l"/>
              </a:tabLst>
            </a:pPr>
            <a:r>
              <a:rPr lang="da-DK" spc="558" dirty="0"/>
              <a:t>Omstødelse</a:t>
            </a:r>
            <a:endParaRPr spc="267" dirty="0"/>
          </a:p>
        </p:txBody>
      </p:sp>
      <p:sp>
        <p:nvSpPr>
          <p:cNvPr id="4" name="object 4"/>
          <p:cNvSpPr/>
          <p:nvPr/>
        </p:nvSpPr>
        <p:spPr>
          <a:xfrm>
            <a:off x="1993437" y="1071562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93437" y="1516190"/>
            <a:ext cx="8205191" cy="3755828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r>
              <a:rPr lang="da-DK" sz="1657" dirty="0"/>
              <a:t>Pant for gammel gæld, jf. KL  § 70</a:t>
            </a:r>
          </a:p>
          <a:p>
            <a:pPr marL="772854" lvl="1" indent="-315571">
              <a:buFont typeface="Arial" panose="020B0604020202020204" pitchFamily="34" charset="0"/>
              <a:buChar char="•"/>
            </a:pPr>
            <a:endParaRPr lang="da-DK" sz="1657" dirty="0"/>
          </a:p>
          <a:p>
            <a:pPr marL="772854" lvl="1" indent="-315571">
              <a:buFont typeface="Arial" panose="020B0604020202020204" pitchFamily="34" charset="0"/>
              <a:buChar char="•"/>
            </a:pPr>
            <a:r>
              <a:rPr lang="da-DK" sz="1657" dirty="0"/>
              <a:t>Pant for samtidig stiftet gæld er ok, hvis sikringsakten er foretaget med det samme</a:t>
            </a:r>
          </a:p>
          <a:p>
            <a:endParaRPr lang="da-DK" sz="1657" dirty="0"/>
          </a:p>
          <a:p>
            <a:r>
              <a:rPr lang="da-DK" sz="1657" dirty="0"/>
              <a:t>Virksomhedspant tinglyst senest 3 måneder før fristdagen, jf. KL § 70a </a:t>
            </a:r>
          </a:p>
          <a:p>
            <a:pPr marL="772854" lvl="1" indent="-315571">
              <a:buFont typeface="Arial" panose="020B0604020202020204" pitchFamily="34" charset="0"/>
              <a:buChar char="•"/>
            </a:pPr>
            <a:endParaRPr lang="da-DK" sz="1657" dirty="0"/>
          </a:p>
          <a:p>
            <a:pPr marL="772854" lvl="1" indent="-315571">
              <a:buFont typeface="Arial" panose="020B0604020202020204" pitchFamily="34" charset="0"/>
              <a:buChar char="•"/>
            </a:pPr>
            <a:r>
              <a:rPr lang="da-DK" sz="1657" dirty="0"/>
              <a:t>Ordinær forøgelse af pantet kan ikke omstødes</a:t>
            </a:r>
          </a:p>
          <a:p>
            <a:pPr marL="772854" lvl="1" indent="-315571">
              <a:buFont typeface="Arial" panose="020B0604020202020204" pitchFamily="34" charset="0"/>
              <a:buChar char="•"/>
            </a:pPr>
            <a:r>
              <a:rPr lang="da-DK" sz="1657" dirty="0"/>
              <a:t>Ekstraordinær forøgelse kan omstødes, hvis den sikrede gæld ikke er steget tilsvarende</a:t>
            </a:r>
          </a:p>
          <a:p>
            <a:endParaRPr lang="da-DK" sz="1657" dirty="0"/>
          </a:p>
          <a:p>
            <a:r>
              <a:rPr lang="da-DK" sz="1657" dirty="0"/>
              <a:t>Udlæg, jf. KL § 71 </a:t>
            </a:r>
          </a:p>
          <a:p>
            <a:pPr marL="772854" lvl="1" indent="-315571">
              <a:buFont typeface="Arial" panose="020B0604020202020204" pitchFamily="34" charset="0"/>
              <a:buChar char="•"/>
            </a:pPr>
            <a:endParaRPr lang="da-DK" sz="1657" dirty="0"/>
          </a:p>
          <a:p>
            <a:pPr marL="772854" lvl="1" indent="-315571">
              <a:buFont typeface="Arial" panose="020B0604020202020204" pitchFamily="34" charset="0"/>
              <a:buChar char="•"/>
            </a:pPr>
            <a:r>
              <a:rPr lang="da-DK" sz="1657" dirty="0"/>
              <a:t>alle udlæg, hvor sikringsakten er foretaget de seneste 3 måneder før fristdagen, kan omstødes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156046" y="4431774"/>
            <a:ext cx="459581" cy="274779"/>
          </a:xfrm>
          <a:prstGeom prst="rect">
            <a:avLst/>
          </a:prstGeom>
        </p:spPr>
        <p:txBody>
          <a:bodyPr vert="horz" wrap="square" lIns="0" tIns="14883" rIns="0" bIns="0" rtlCol="0">
            <a:spAutoFit/>
          </a:bodyPr>
          <a:lstStyle/>
          <a:p>
            <a:pPr marL="11906">
              <a:spcBef>
                <a:spcPts val="117"/>
              </a:spcBef>
            </a:pPr>
            <a:r>
              <a:rPr sz="1688" i="1" spc="9" dirty="0">
                <a:solidFill>
                  <a:srgbClr val="FFFFFF"/>
                </a:solidFill>
                <a:latin typeface="Arial"/>
                <a:cs typeface="Arial"/>
              </a:rPr>
              <a:t>25</a:t>
            </a:r>
            <a:r>
              <a:rPr sz="1688" i="1" spc="18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sz="1688">
              <a:latin typeface="Arial"/>
              <a:cs typeface="Arial"/>
            </a:endParaRPr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7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defPPr>
              <a:defRPr lang="en-US"/>
            </a:defPPr>
            <a:lvl1pPr marL="0" algn="r" defTabSz="496885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688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377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065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754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442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131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819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508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da-DK" smtClean="0"/>
              <a:pPr/>
              <a:t>23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61559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452303"/>
            <a:ext cx="8542730" cy="570213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pPr marL="11906">
              <a:spcBef>
                <a:spcPts val="98"/>
              </a:spcBef>
              <a:tabLst>
                <a:tab pos="1804411" algn="l"/>
                <a:tab pos="4187471" algn="l"/>
              </a:tabLst>
            </a:pPr>
            <a:r>
              <a:rPr lang="da-DK" spc="558" dirty="0"/>
              <a:t>Omstødelse</a:t>
            </a:r>
            <a:endParaRPr spc="267" dirty="0"/>
          </a:p>
        </p:txBody>
      </p:sp>
      <p:sp>
        <p:nvSpPr>
          <p:cNvPr id="4" name="object 4"/>
          <p:cNvSpPr/>
          <p:nvPr/>
        </p:nvSpPr>
        <p:spPr>
          <a:xfrm>
            <a:off x="1993437" y="1071562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93437" y="1516191"/>
            <a:ext cx="8205191" cy="3908627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pPr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da-DK" sz="1657" b="1" dirty="0">
                <a:solidFill>
                  <a:sysClr val="windowText" lastClr="000000"/>
                </a:solidFill>
              </a:rPr>
              <a:t>HR: 	</a:t>
            </a:r>
            <a:r>
              <a:rPr lang="da-DK" sz="1657" dirty="0">
                <a:solidFill>
                  <a:sysClr val="windowText" lastClr="000000"/>
                </a:solidFill>
              </a:rPr>
              <a:t>Betaling af gæld efter fristdagen kan omstødes, jf. KL § 72</a:t>
            </a:r>
            <a:br>
              <a:rPr lang="da-DK" sz="1657" dirty="0">
                <a:solidFill>
                  <a:sysClr val="windowText" lastClr="000000"/>
                </a:solidFill>
              </a:rPr>
            </a:br>
            <a:r>
              <a:rPr lang="da-DK" sz="1657" dirty="0">
                <a:solidFill>
                  <a:sysClr val="windowText" lastClr="000000"/>
                </a:solidFill>
              </a:rPr>
              <a:t>	</a:t>
            </a:r>
          </a:p>
          <a:p>
            <a:pPr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da-DK" sz="1657" dirty="0">
                <a:solidFill>
                  <a:sysClr val="windowText" lastClr="000000"/>
                </a:solidFill>
              </a:rPr>
              <a:t>U1: 	Betalingen er sket i overensstemmelse med konkursordenen</a:t>
            </a:r>
            <a:br>
              <a:rPr lang="da-DK" sz="1657" dirty="0">
                <a:solidFill>
                  <a:sysClr val="windowText" lastClr="000000"/>
                </a:solidFill>
              </a:rPr>
            </a:br>
            <a:r>
              <a:rPr lang="da-DK" sz="1657" dirty="0">
                <a:solidFill>
                  <a:sysClr val="windowText" lastClr="000000"/>
                </a:solidFill>
              </a:rPr>
              <a:t>	</a:t>
            </a:r>
          </a:p>
          <a:p>
            <a:pPr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da-DK" sz="1657" dirty="0">
                <a:solidFill>
                  <a:sysClr val="windowText" lastClr="000000"/>
                </a:solidFill>
              </a:rPr>
              <a:t>U2: 	Betalingen er sket for at afværge tab</a:t>
            </a:r>
            <a:br>
              <a:rPr lang="da-DK" sz="1657" dirty="0">
                <a:solidFill>
                  <a:sysClr val="windowText" lastClr="000000"/>
                </a:solidFill>
              </a:rPr>
            </a:br>
            <a:r>
              <a:rPr lang="da-DK" sz="1657" dirty="0">
                <a:solidFill>
                  <a:sysClr val="windowText" lastClr="000000"/>
                </a:solidFill>
              </a:rPr>
              <a:t>	</a:t>
            </a:r>
          </a:p>
          <a:p>
            <a:pPr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da-DK" sz="1657" dirty="0">
                <a:solidFill>
                  <a:sysClr val="windowText" lastClr="000000"/>
                </a:solidFill>
              </a:rPr>
              <a:t>U3: 	Modtageren var i god tro om konkursen (kun muligt indtil 			offentliggørelsen i Statstidende)</a:t>
            </a:r>
          </a:p>
          <a:p>
            <a:pPr marL="315571" indent="-315571" defTabSz="841522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/>
            </a:pPr>
            <a:endParaRPr lang="da-DK" sz="1657" dirty="0">
              <a:solidFill>
                <a:sysClr val="windowText" lastClr="000000"/>
              </a:solidFill>
            </a:endParaRPr>
          </a:p>
          <a:p>
            <a:pPr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da-DK" sz="1657" dirty="0">
                <a:solidFill>
                  <a:sysClr val="windowText" lastClr="000000"/>
                </a:solidFill>
              </a:rPr>
              <a:t>Utilbørlige dispositioner, jf. KL § 74, hvis den begunstigede er i ond tro om:</a:t>
            </a:r>
          </a:p>
          <a:p>
            <a:pPr marL="736332" lvl="1" indent="-315571" defTabSz="841522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da-DK" sz="1657" dirty="0">
              <a:solidFill>
                <a:sysClr val="windowText" lastClr="000000"/>
              </a:solidFill>
            </a:endParaRPr>
          </a:p>
          <a:p>
            <a:pPr marL="736332" lvl="1" indent="-315571" defTabSz="841522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da-DK" sz="1657" dirty="0">
                <a:solidFill>
                  <a:sysClr val="windowText" lastClr="000000"/>
                </a:solidFill>
              </a:rPr>
              <a:t>skyldners insolvens og</a:t>
            </a:r>
          </a:p>
          <a:p>
            <a:pPr marL="736332" lvl="1" indent="-315571" defTabSz="841522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da-DK" sz="1657" dirty="0">
                <a:solidFill>
                  <a:sysClr val="windowText" lastClr="000000"/>
                </a:solidFill>
              </a:rPr>
              <a:t>utilbørlighed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156046" y="4431774"/>
            <a:ext cx="459581" cy="274779"/>
          </a:xfrm>
          <a:prstGeom prst="rect">
            <a:avLst/>
          </a:prstGeom>
        </p:spPr>
        <p:txBody>
          <a:bodyPr vert="horz" wrap="square" lIns="0" tIns="14883" rIns="0" bIns="0" rtlCol="0">
            <a:spAutoFit/>
          </a:bodyPr>
          <a:lstStyle/>
          <a:p>
            <a:pPr marL="11906">
              <a:spcBef>
                <a:spcPts val="117"/>
              </a:spcBef>
            </a:pPr>
            <a:r>
              <a:rPr sz="1688" i="1" spc="9" dirty="0">
                <a:solidFill>
                  <a:srgbClr val="FFFFFF"/>
                </a:solidFill>
                <a:latin typeface="Arial"/>
                <a:cs typeface="Arial"/>
              </a:rPr>
              <a:t>25</a:t>
            </a:r>
            <a:r>
              <a:rPr sz="1688" i="1" spc="18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sz="1688">
              <a:latin typeface="Arial"/>
              <a:cs typeface="Arial"/>
            </a:endParaRPr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7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defPPr>
              <a:defRPr lang="en-US"/>
            </a:defPPr>
            <a:lvl1pPr marL="0" algn="r" defTabSz="496885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688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377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065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754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442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131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819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508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da-DK" smtClean="0"/>
              <a:pPr/>
              <a:t>24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12881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452303"/>
            <a:ext cx="8542730" cy="570213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pPr marL="11906">
              <a:spcBef>
                <a:spcPts val="98"/>
              </a:spcBef>
              <a:tabLst>
                <a:tab pos="1804411" algn="l"/>
                <a:tab pos="4187471" algn="l"/>
              </a:tabLst>
            </a:pPr>
            <a:r>
              <a:rPr lang="da-DK" spc="558" dirty="0"/>
              <a:t>Gældssanering</a:t>
            </a:r>
            <a:endParaRPr spc="267" dirty="0"/>
          </a:p>
        </p:txBody>
      </p:sp>
      <p:sp>
        <p:nvSpPr>
          <p:cNvPr id="4" name="object 4"/>
          <p:cNvSpPr/>
          <p:nvPr/>
        </p:nvSpPr>
        <p:spPr>
          <a:xfrm>
            <a:off x="1993437" y="1071562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93436" y="1516191"/>
            <a:ext cx="8542730" cy="2888604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pPr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da-DK" sz="1657" dirty="0">
                <a:solidFill>
                  <a:sysClr val="windowText" lastClr="000000"/>
                </a:solidFill>
              </a:rPr>
              <a:t>Kun for fysiske personer, som selv skal indgive begæring</a:t>
            </a:r>
          </a:p>
          <a:p>
            <a:pPr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endParaRPr lang="da-DK" sz="1657" dirty="0">
              <a:solidFill>
                <a:sysClr val="windowText" lastClr="000000"/>
              </a:solidFill>
            </a:endParaRPr>
          </a:p>
          <a:p>
            <a:pPr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da-DK" sz="1657" dirty="0">
                <a:solidFill>
                  <a:sysClr val="windowText" lastClr="000000"/>
                </a:solidFill>
              </a:rPr>
              <a:t>Skyldner skal have en større gæld, end det er muligt for ham at betale tilbage, jf. KL § 197</a:t>
            </a:r>
          </a:p>
          <a:p>
            <a:pPr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endParaRPr lang="da-DK" sz="1657" dirty="0">
              <a:solidFill>
                <a:sysClr val="windowText" lastClr="000000"/>
              </a:solidFill>
            </a:endParaRPr>
          </a:p>
          <a:p>
            <a:pPr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da-DK" sz="1657" dirty="0">
                <a:solidFill>
                  <a:sysClr val="windowText" lastClr="000000"/>
                </a:solidFill>
              </a:rPr>
              <a:t>Gældssanering bliver nægtet, hvis gælden skyldes ”dårlig opførsel”´, jf. KL § 197, stk. 2</a:t>
            </a:r>
          </a:p>
          <a:p>
            <a:pPr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endParaRPr lang="da-DK" sz="1657" dirty="0">
              <a:solidFill>
                <a:sysClr val="windowText" lastClr="000000"/>
              </a:solidFill>
            </a:endParaRPr>
          </a:p>
          <a:p>
            <a:pPr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da-DK" sz="1657" dirty="0">
                <a:solidFill>
                  <a:sysClr val="windowText" lastClr="000000"/>
                </a:solidFill>
              </a:rPr>
              <a:t>Kreditorer skal anmelde krav efter offentliggørelse i Statstidende, ellers bortfalder kravet</a:t>
            </a:r>
          </a:p>
          <a:p>
            <a:pPr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endParaRPr lang="da-DK" sz="1657" dirty="0">
              <a:solidFill>
                <a:sysClr val="windowText" lastClr="000000"/>
              </a:solidFill>
            </a:endParaRPr>
          </a:p>
          <a:p>
            <a:pPr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da-DK" sz="1657" dirty="0">
                <a:solidFill>
                  <a:sysClr val="windowText" lastClr="000000"/>
                </a:solidFill>
              </a:rPr>
              <a:t>Skyldner lægger et budget, som viser hvor meget af gælden, der kan betales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156046" y="4431774"/>
            <a:ext cx="459581" cy="274779"/>
          </a:xfrm>
          <a:prstGeom prst="rect">
            <a:avLst/>
          </a:prstGeom>
        </p:spPr>
        <p:txBody>
          <a:bodyPr vert="horz" wrap="square" lIns="0" tIns="14883" rIns="0" bIns="0" rtlCol="0">
            <a:spAutoFit/>
          </a:bodyPr>
          <a:lstStyle/>
          <a:p>
            <a:pPr marL="11906">
              <a:spcBef>
                <a:spcPts val="117"/>
              </a:spcBef>
            </a:pPr>
            <a:r>
              <a:rPr sz="1688" i="1" spc="9" dirty="0">
                <a:solidFill>
                  <a:srgbClr val="FFFFFF"/>
                </a:solidFill>
                <a:latin typeface="Arial"/>
                <a:cs typeface="Arial"/>
              </a:rPr>
              <a:t>25</a:t>
            </a:r>
            <a:r>
              <a:rPr sz="1688" i="1" spc="18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sz="1688">
              <a:latin typeface="Arial"/>
              <a:cs typeface="Arial"/>
            </a:endParaRPr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7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defPPr>
              <a:defRPr lang="en-US"/>
            </a:defPPr>
            <a:lvl1pPr marL="0" algn="r" defTabSz="496885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688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377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065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754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442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131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819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508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da-DK" smtClean="0"/>
              <a:pPr/>
              <a:t>25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61170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452303"/>
            <a:ext cx="8542730" cy="570213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pPr marL="11906">
              <a:spcBef>
                <a:spcPts val="98"/>
              </a:spcBef>
              <a:tabLst>
                <a:tab pos="1804411" algn="l"/>
                <a:tab pos="4187471" algn="l"/>
              </a:tabLst>
            </a:pPr>
            <a:r>
              <a:rPr lang="da-DK" spc="558" dirty="0"/>
              <a:t>Gældssanering</a:t>
            </a:r>
            <a:endParaRPr spc="267" dirty="0"/>
          </a:p>
        </p:txBody>
      </p:sp>
      <p:sp>
        <p:nvSpPr>
          <p:cNvPr id="4" name="object 4"/>
          <p:cNvSpPr/>
          <p:nvPr/>
        </p:nvSpPr>
        <p:spPr>
          <a:xfrm>
            <a:off x="1993437" y="1071562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93436" y="1516191"/>
            <a:ext cx="8542730" cy="3755572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pPr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da-DK" sz="1657" dirty="0">
                <a:solidFill>
                  <a:sysClr val="windowText" lastClr="000000"/>
                </a:solidFill>
              </a:rPr>
              <a:t>Budget skal udarbejdes efter faste regler</a:t>
            </a:r>
          </a:p>
          <a:p>
            <a:pPr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endParaRPr lang="da-DK" sz="1657" dirty="0">
              <a:solidFill>
                <a:sysClr val="windowText" lastClr="000000"/>
              </a:solidFill>
            </a:endParaRPr>
          </a:p>
          <a:p>
            <a:pPr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da-DK" sz="1657" dirty="0">
                <a:solidFill>
                  <a:sysClr val="windowText" lastClr="000000"/>
                </a:solidFill>
              </a:rPr>
              <a:t>Skyldner skal leve på et eksistensminimum i 5 år, resten af skyldners indtægt går til betaling af kreditorer</a:t>
            </a:r>
          </a:p>
          <a:p>
            <a:pPr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endParaRPr lang="da-DK" sz="1657" dirty="0">
              <a:solidFill>
                <a:sysClr val="windowText" lastClr="000000"/>
              </a:solidFill>
            </a:endParaRPr>
          </a:p>
          <a:p>
            <a:pPr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da-DK" sz="1657" dirty="0">
                <a:solidFill>
                  <a:srgbClr val="FF0000"/>
                </a:solidFill>
              </a:rPr>
              <a:t>Hvis skyldner overholder betalingerne, er skyldner gældfri efter de 5 år</a:t>
            </a:r>
          </a:p>
          <a:p>
            <a:pPr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endParaRPr lang="da-DK" sz="1657" dirty="0">
              <a:solidFill>
                <a:sysClr val="windowText" lastClr="000000"/>
              </a:solidFill>
            </a:endParaRPr>
          </a:p>
          <a:p>
            <a:pPr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da-DK" sz="1657" dirty="0">
                <a:solidFill>
                  <a:sysClr val="windowText" lastClr="000000"/>
                </a:solidFill>
              </a:rPr>
              <a:t>Omstødelsesreglerne finder anvendelse i gældssanering</a:t>
            </a:r>
          </a:p>
          <a:p>
            <a:pPr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endParaRPr lang="da-DK" sz="1657" dirty="0">
              <a:solidFill>
                <a:sysClr val="windowText" lastClr="000000"/>
              </a:solidFill>
            </a:endParaRPr>
          </a:p>
          <a:p>
            <a:pPr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da-DK" sz="1657" dirty="0">
                <a:solidFill>
                  <a:sysClr val="windowText" lastClr="000000"/>
                </a:solidFill>
              </a:rPr>
              <a:t>Skifteretten kan ophæve kendelsen om gældssanering, hvis skyldner:</a:t>
            </a:r>
          </a:p>
          <a:p>
            <a:pPr marL="315571" indent="-315571" defTabSz="841522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da-DK" sz="1657" dirty="0">
                <a:solidFill>
                  <a:sysClr val="windowText" lastClr="000000"/>
                </a:solidFill>
              </a:rPr>
              <a:t>har handlet svigagtigt i forbindelse med sagens behandling</a:t>
            </a:r>
          </a:p>
          <a:p>
            <a:pPr marL="315571" indent="-315571" defTabSz="841522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da-DK" sz="1657" dirty="0">
                <a:solidFill>
                  <a:sysClr val="windowText" lastClr="000000"/>
                </a:solidFill>
              </a:rPr>
              <a:t>groft har tilsidesat sine pligter efter gældssaneringskendelsen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156046" y="4431774"/>
            <a:ext cx="459581" cy="274779"/>
          </a:xfrm>
          <a:prstGeom prst="rect">
            <a:avLst/>
          </a:prstGeom>
        </p:spPr>
        <p:txBody>
          <a:bodyPr vert="horz" wrap="square" lIns="0" tIns="14883" rIns="0" bIns="0" rtlCol="0">
            <a:spAutoFit/>
          </a:bodyPr>
          <a:lstStyle/>
          <a:p>
            <a:pPr marL="11906">
              <a:spcBef>
                <a:spcPts val="117"/>
              </a:spcBef>
            </a:pPr>
            <a:r>
              <a:rPr sz="1688" i="1" spc="9" dirty="0">
                <a:solidFill>
                  <a:srgbClr val="FFFFFF"/>
                </a:solidFill>
                <a:latin typeface="Arial"/>
                <a:cs typeface="Arial"/>
              </a:rPr>
              <a:t>25</a:t>
            </a:r>
            <a:r>
              <a:rPr sz="1688" i="1" spc="18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sz="1688">
              <a:latin typeface="Arial"/>
              <a:cs typeface="Arial"/>
            </a:endParaRPr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7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defPPr>
              <a:defRPr lang="en-US"/>
            </a:defPPr>
            <a:lvl1pPr marL="0" algn="r" defTabSz="496885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688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377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065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754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442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131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819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508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da-DK" smtClean="0"/>
              <a:pPr/>
              <a:t>26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34107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452303"/>
            <a:ext cx="8542730" cy="570213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pPr marL="11906">
              <a:spcBef>
                <a:spcPts val="98"/>
              </a:spcBef>
              <a:tabLst>
                <a:tab pos="1804411" algn="l"/>
                <a:tab pos="4187471" algn="l"/>
              </a:tabLst>
            </a:pPr>
            <a:r>
              <a:rPr lang="da-DK" spc="558" dirty="0"/>
              <a:t>Gældssanering</a:t>
            </a:r>
            <a:endParaRPr spc="267" dirty="0"/>
          </a:p>
        </p:txBody>
      </p:sp>
      <p:sp>
        <p:nvSpPr>
          <p:cNvPr id="4" name="object 4"/>
          <p:cNvSpPr/>
          <p:nvPr/>
        </p:nvSpPr>
        <p:spPr>
          <a:xfrm>
            <a:off x="1993437" y="1071562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93436" y="1516191"/>
            <a:ext cx="8542730" cy="3755572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pPr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da-DK" sz="1657" dirty="0">
                <a:solidFill>
                  <a:sysClr val="windowText" lastClr="000000"/>
                </a:solidFill>
              </a:rPr>
              <a:t>Overholder skyldner betingelserne for gældssaneringen efter bedste evne, </a:t>
            </a:r>
          </a:p>
          <a:p>
            <a:pPr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da-DK" sz="1657" dirty="0">
                <a:solidFill>
                  <a:sysClr val="windowText" lastClr="000000"/>
                </a:solidFill>
              </a:rPr>
              <a:t>	</a:t>
            </a:r>
          </a:p>
          <a:p>
            <a:pPr marL="315571" indent="-315571" defTabSz="841522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da-DK" sz="1657" dirty="0">
                <a:solidFill>
                  <a:sysClr val="windowText" lastClr="000000"/>
                </a:solidFill>
              </a:rPr>
              <a:t>	er skyldner gældfri</a:t>
            </a:r>
          </a:p>
          <a:p>
            <a:pPr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endParaRPr lang="da-DK" sz="1657" dirty="0">
              <a:solidFill>
                <a:sysClr val="windowText" lastClr="000000"/>
              </a:solidFill>
            </a:endParaRPr>
          </a:p>
          <a:p>
            <a:pPr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da-DK" sz="1657" dirty="0">
                <a:solidFill>
                  <a:sysClr val="windowText" lastClr="000000"/>
                </a:solidFill>
              </a:rPr>
              <a:t>Kreditorerne har derefter ikke længere krav over for skyldner efter gældssaneringsperioden</a:t>
            </a:r>
          </a:p>
          <a:p>
            <a:pPr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endParaRPr lang="da-DK" sz="1657" dirty="0">
              <a:solidFill>
                <a:sysClr val="windowText" lastClr="000000"/>
              </a:solidFill>
            </a:endParaRPr>
          </a:p>
          <a:p>
            <a:pPr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da-DK" sz="1657" dirty="0">
                <a:solidFill>
                  <a:srgbClr val="FF0000"/>
                </a:solidFill>
              </a:rPr>
              <a:t>Gældssanering i forbindelse med en konkursbehandling sker på lempeligere vilkår, og perioden er i så fald på 3 år i stedet for 5 år</a:t>
            </a:r>
          </a:p>
          <a:p>
            <a:pPr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endParaRPr lang="da-DK" sz="1657" dirty="0">
              <a:solidFill>
                <a:srgbClr val="FF0000"/>
              </a:solidFill>
            </a:endParaRPr>
          </a:p>
          <a:p>
            <a:pPr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da-DK" sz="1657" dirty="0">
                <a:solidFill>
                  <a:srgbClr val="FF0000"/>
                </a:solidFill>
              </a:rPr>
              <a:t>Kildehenvisning:</a:t>
            </a:r>
          </a:p>
          <a:p>
            <a:pPr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da-DK" sz="1657" dirty="0">
                <a:solidFill>
                  <a:srgbClr val="FF0000"/>
                </a:solidFill>
                <a:hlinkClick r:id="rId2"/>
              </a:rPr>
              <a:t>https://www.domstol.dk/alle-emner/gaeld/gaeldssanering/</a:t>
            </a:r>
            <a:endParaRPr lang="da-DK" sz="1657" dirty="0">
              <a:solidFill>
                <a:srgbClr val="FF0000"/>
              </a:solidFill>
            </a:endParaRPr>
          </a:p>
          <a:p>
            <a:pPr defTabSz="841522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endParaRPr lang="da-DK" sz="1657" dirty="0">
              <a:solidFill>
                <a:srgbClr val="FF0000"/>
              </a:solidFill>
            </a:endParaRPr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7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defPPr>
              <a:defRPr lang="en-US"/>
            </a:defPPr>
            <a:lvl1pPr marL="0" algn="r" defTabSz="496885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688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377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065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754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442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131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819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508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da-DK" smtClean="0"/>
              <a:pPr/>
              <a:t>27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3844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452303"/>
            <a:ext cx="8542730" cy="570213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pPr marL="11906">
              <a:spcBef>
                <a:spcPts val="98"/>
              </a:spcBef>
              <a:tabLst>
                <a:tab pos="1804411" algn="l"/>
                <a:tab pos="4187471" algn="l"/>
              </a:tabLst>
            </a:pPr>
            <a:r>
              <a:rPr lang="da-DK" spc="558" dirty="0"/>
              <a:t>Kreditorforfølgning</a:t>
            </a:r>
            <a:endParaRPr spc="267" dirty="0"/>
          </a:p>
        </p:txBody>
      </p:sp>
      <p:sp>
        <p:nvSpPr>
          <p:cNvPr id="4" name="object 4"/>
          <p:cNvSpPr/>
          <p:nvPr/>
        </p:nvSpPr>
        <p:spPr>
          <a:xfrm>
            <a:off x="1993437" y="1071562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93436" y="1637747"/>
            <a:ext cx="8542730" cy="4010835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r>
              <a:rPr lang="da-DK" sz="1657" b="1" dirty="0"/>
              <a:t>Retsplejeloven og Konkursloven regulerer henholdsvis:</a:t>
            </a:r>
          </a:p>
          <a:p>
            <a:endParaRPr lang="da-DK" sz="1657" dirty="0"/>
          </a:p>
          <a:p>
            <a:r>
              <a:rPr lang="da-DK" sz="1657" b="1" dirty="0"/>
              <a:t>Individualforfølgning:</a:t>
            </a:r>
          </a:p>
          <a:p>
            <a:pPr lvl="1"/>
            <a:endParaRPr lang="da-DK" sz="1657" dirty="0"/>
          </a:p>
          <a:p>
            <a:pPr marL="772854" lvl="1" indent="-315571">
              <a:buFont typeface="Arial" panose="020B0604020202020204" pitchFamily="34" charset="0"/>
              <a:buChar char="•"/>
            </a:pPr>
            <a:r>
              <a:rPr lang="da-DK" sz="1657" dirty="0"/>
              <a:t>Hver kreditor for sig, den kreditor, der kommer først, bliver først betalt af skyldner</a:t>
            </a:r>
          </a:p>
          <a:p>
            <a:pPr lvl="1"/>
            <a:endParaRPr lang="da-DK" sz="1657" dirty="0"/>
          </a:p>
          <a:p>
            <a:pPr marL="772854" lvl="1" indent="-315571">
              <a:buFont typeface="Arial" panose="020B0604020202020204" pitchFamily="34" charset="0"/>
              <a:buChar char="•"/>
            </a:pPr>
            <a:r>
              <a:rPr lang="da-DK" sz="1657" dirty="0"/>
              <a:t>Reguleret i Retsplejeloven (RPL) og omfatter bl.a. udlæg og tvangsauktion</a:t>
            </a:r>
          </a:p>
          <a:p>
            <a:endParaRPr lang="da-DK" sz="1657" b="1" dirty="0"/>
          </a:p>
          <a:p>
            <a:r>
              <a:rPr lang="da-DK" sz="1657" b="1" dirty="0"/>
              <a:t>Universalforfølgning:</a:t>
            </a:r>
          </a:p>
          <a:p>
            <a:pPr lvl="1"/>
            <a:endParaRPr lang="da-DK" sz="1657" dirty="0"/>
          </a:p>
          <a:p>
            <a:pPr marL="772854" lvl="1" indent="-315571">
              <a:buFont typeface="Arial" panose="020B0604020202020204" pitchFamily="34" charset="0"/>
              <a:buChar char="•"/>
            </a:pPr>
            <a:r>
              <a:rPr lang="da-DK" sz="1657" dirty="0"/>
              <a:t>Reguleret i konkursloven (KL), og omfatter konkurs, rekonstruktion og gældssanering </a:t>
            </a:r>
          </a:p>
          <a:p>
            <a:pPr lvl="1"/>
            <a:endParaRPr lang="da-DK" sz="1657" dirty="0"/>
          </a:p>
          <a:p>
            <a:pPr marL="772854" lvl="1" indent="-315571">
              <a:buFont typeface="Arial" panose="020B0604020202020204" pitchFamily="34" charset="0"/>
              <a:buChar char="•"/>
            </a:pPr>
            <a:r>
              <a:rPr lang="da-DK" sz="1657" dirty="0"/>
              <a:t>Formålet er at stille kreditorerne lige</a:t>
            </a:r>
          </a:p>
          <a:p>
            <a:pPr lvl="1"/>
            <a:endParaRPr lang="da-DK" sz="1657" dirty="0"/>
          </a:p>
          <a:p>
            <a:pPr marL="772854" lvl="1" indent="-315571">
              <a:buFont typeface="Arial" panose="020B0604020202020204" pitchFamily="34" charset="0"/>
              <a:buChar char="•"/>
            </a:pPr>
            <a:r>
              <a:rPr lang="da-DK" sz="1657" dirty="0"/>
              <a:t>Kun hvis skyldner er insolvent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156046" y="4431774"/>
            <a:ext cx="459581" cy="274779"/>
          </a:xfrm>
          <a:prstGeom prst="rect">
            <a:avLst/>
          </a:prstGeom>
        </p:spPr>
        <p:txBody>
          <a:bodyPr vert="horz" wrap="square" lIns="0" tIns="14883" rIns="0" bIns="0" rtlCol="0">
            <a:spAutoFit/>
          </a:bodyPr>
          <a:lstStyle/>
          <a:p>
            <a:pPr marL="11906">
              <a:spcBef>
                <a:spcPts val="117"/>
              </a:spcBef>
            </a:pPr>
            <a:r>
              <a:rPr sz="1688" i="1" spc="9" dirty="0">
                <a:solidFill>
                  <a:srgbClr val="FFFFFF"/>
                </a:solidFill>
                <a:latin typeface="Arial"/>
                <a:cs typeface="Arial"/>
              </a:rPr>
              <a:t>25</a:t>
            </a:r>
            <a:r>
              <a:rPr sz="1688" i="1" spc="18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sz="1688">
              <a:latin typeface="Arial"/>
              <a:cs typeface="Arial"/>
            </a:endParaRPr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7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defPPr>
              <a:defRPr lang="en-US"/>
            </a:defPPr>
            <a:lvl1pPr marL="0" algn="r" defTabSz="496885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688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377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065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754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442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131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819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508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da-DK" smtClean="0"/>
              <a:pPr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08932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452303"/>
            <a:ext cx="8542730" cy="570213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pPr marL="11906">
              <a:spcBef>
                <a:spcPts val="98"/>
              </a:spcBef>
              <a:tabLst>
                <a:tab pos="1804411" algn="l"/>
                <a:tab pos="4187471" algn="l"/>
              </a:tabLst>
            </a:pPr>
            <a:r>
              <a:rPr lang="da-DK" spc="558" dirty="0"/>
              <a:t>Insolvens</a:t>
            </a:r>
            <a:endParaRPr spc="267" dirty="0"/>
          </a:p>
        </p:txBody>
      </p:sp>
      <p:sp>
        <p:nvSpPr>
          <p:cNvPr id="4" name="object 4"/>
          <p:cNvSpPr/>
          <p:nvPr/>
        </p:nvSpPr>
        <p:spPr>
          <a:xfrm>
            <a:off x="1993437" y="1071562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93437" y="1637748"/>
            <a:ext cx="8205191" cy="2480800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r>
              <a:rPr lang="da-DK" sz="1657" b="1" dirty="0"/>
              <a:t>Ordet ”insolvent”</a:t>
            </a:r>
          </a:p>
          <a:p>
            <a:endParaRPr lang="da-DK" sz="1657" dirty="0"/>
          </a:p>
          <a:p>
            <a:r>
              <a:rPr lang="da-DK" sz="1657" dirty="0"/>
              <a:t>Defineret i konkurslovens § 17</a:t>
            </a:r>
          </a:p>
          <a:p>
            <a:endParaRPr lang="da-DK" sz="1657" dirty="0"/>
          </a:p>
          <a:p>
            <a:r>
              <a:rPr lang="da-DK" sz="1657" i="1" dirty="0"/>
              <a:t>Skyldner kan ikke betale sin gæld, efterhånden som den forfalder til betaling</a:t>
            </a:r>
            <a:r>
              <a:rPr lang="da-DK" sz="1657" b="1" i="1" dirty="0"/>
              <a:t> </a:t>
            </a:r>
          </a:p>
          <a:p>
            <a:endParaRPr lang="da-DK" sz="1657" dirty="0"/>
          </a:p>
          <a:p>
            <a:r>
              <a:rPr lang="da-DK" sz="1657" dirty="0"/>
              <a:t>Skifteretten vurderer, om insolvensen er til stede</a:t>
            </a:r>
          </a:p>
          <a:p>
            <a:endParaRPr lang="da-DK" sz="1657" dirty="0"/>
          </a:p>
          <a:p>
            <a:r>
              <a:rPr lang="da-DK" sz="1657" dirty="0"/>
              <a:t>Hvis skyldner selv erklærer sig insolvent, forventes det at  være rigtigt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156046" y="4431774"/>
            <a:ext cx="459581" cy="274779"/>
          </a:xfrm>
          <a:prstGeom prst="rect">
            <a:avLst/>
          </a:prstGeom>
        </p:spPr>
        <p:txBody>
          <a:bodyPr vert="horz" wrap="square" lIns="0" tIns="14883" rIns="0" bIns="0" rtlCol="0">
            <a:spAutoFit/>
          </a:bodyPr>
          <a:lstStyle/>
          <a:p>
            <a:pPr marL="11906">
              <a:spcBef>
                <a:spcPts val="117"/>
              </a:spcBef>
            </a:pPr>
            <a:r>
              <a:rPr sz="1688" i="1" spc="9" dirty="0">
                <a:solidFill>
                  <a:srgbClr val="FFFFFF"/>
                </a:solidFill>
                <a:latin typeface="Arial"/>
                <a:cs typeface="Arial"/>
              </a:rPr>
              <a:t>25</a:t>
            </a:r>
            <a:r>
              <a:rPr sz="1688" i="1" spc="18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sz="1688">
              <a:latin typeface="Arial"/>
              <a:cs typeface="Arial"/>
            </a:endParaRPr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7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defPPr>
              <a:defRPr lang="en-US"/>
            </a:defPPr>
            <a:lvl1pPr marL="0" algn="r" defTabSz="496885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688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377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065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754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442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131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819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508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da-DK" smtClean="0"/>
              <a:pPr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29039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452303"/>
            <a:ext cx="8542730" cy="570213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pPr marL="11906">
              <a:spcBef>
                <a:spcPts val="98"/>
              </a:spcBef>
              <a:tabLst>
                <a:tab pos="1804411" algn="l"/>
                <a:tab pos="4187471" algn="l"/>
              </a:tabLst>
            </a:pPr>
            <a:r>
              <a:rPr lang="da-DK" spc="558" dirty="0"/>
              <a:t>Inkasso</a:t>
            </a:r>
            <a:endParaRPr spc="267" dirty="0"/>
          </a:p>
        </p:txBody>
      </p:sp>
      <p:sp>
        <p:nvSpPr>
          <p:cNvPr id="4" name="object 4"/>
          <p:cNvSpPr/>
          <p:nvPr/>
        </p:nvSpPr>
        <p:spPr>
          <a:xfrm>
            <a:off x="1993437" y="1071562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93436" y="1637747"/>
            <a:ext cx="8402474" cy="4775851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r>
              <a:rPr lang="da-DK" sz="1657" dirty="0"/>
              <a:t>Gælden sendes til inkasso, hvis skyldner ikke betaler, efter kreditor har sendt en eller flere rykkere</a:t>
            </a:r>
          </a:p>
          <a:p>
            <a:endParaRPr lang="da-DK" sz="1657" dirty="0"/>
          </a:p>
          <a:p>
            <a:r>
              <a:rPr lang="da-DK" sz="1657" dirty="0"/>
              <a:t>Inkasso kan foretages af:</a:t>
            </a:r>
          </a:p>
          <a:p>
            <a:pPr marL="315571" indent="-315571">
              <a:buFont typeface="Arial" panose="020B0604020202020204" pitchFamily="34" charset="0"/>
              <a:buChar char="•"/>
            </a:pPr>
            <a:r>
              <a:rPr lang="da-DK" sz="1657" dirty="0"/>
              <a:t>Kreditor selv</a:t>
            </a:r>
          </a:p>
          <a:p>
            <a:pPr marL="315571" indent="-315571">
              <a:buFont typeface="Arial" panose="020B0604020202020204" pitchFamily="34" charset="0"/>
              <a:buChar char="•"/>
            </a:pPr>
            <a:r>
              <a:rPr lang="da-DK" sz="1657" dirty="0"/>
              <a:t>Inkassofirma</a:t>
            </a:r>
          </a:p>
          <a:p>
            <a:pPr marL="315571" indent="-315571">
              <a:buFont typeface="Arial" panose="020B0604020202020204" pitchFamily="34" charset="0"/>
              <a:buChar char="•"/>
            </a:pPr>
            <a:r>
              <a:rPr lang="da-DK" sz="1657" dirty="0"/>
              <a:t>Advokat</a:t>
            </a:r>
          </a:p>
          <a:p>
            <a:endParaRPr lang="da-DK" sz="1657" dirty="0"/>
          </a:p>
          <a:p>
            <a:r>
              <a:rPr lang="da-DK" sz="1657" dirty="0"/>
              <a:t>Inkassobrev med diverse oplysninger sendes til skyldner</a:t>
            </a:r>
          </a:p>
          <a:p>
            <a:endParaRPr lang="da-DK" sz="1657" dirty="0"/>
          </a:p>
          <a:p>
            <a:r>
              <a:rPr lang="da-DK" sz="1657" dirty="0"/>
              <a:t>Formålet med inkasso er at få betalt gælden eller opnå en afdragsordning, som kaldes et frivilligt forlig</a:t>
            </a:r>
          </a:p>
          <a:p>
            <a:endParaRPr lang="da-DK" sz="1657" dirty="0"/>
          </a:p>
          <a:p>
            <a:r>
              <a:rPr lang="da-DK" sz="1657" dirty="0"/>
              <a:t>Betaler skyldner stadig ikke, må kreditor fortsætte med tvangsinddrivelse</a:t>
            </a:r>
          </a:p>
          <a:p>
            <a:endParaRPr lang="da-DK" sz="1657" dirty="0"/>
          </a:p>
          <a:p>
            <a:r>
              <a:rPr lang="da-DK" sz="1657" dirty="0"/>
              <a:t>Kildehenvisning:</a:t>
            </a:r>
          </a:p>
          <a:p>
            <a:r>
              <a:rPr lang="da-DK" sz="1657" dirty="0">
                <a:hlinkClick r:id="rId2"/>
              </a:rPr>
              <a:t>https://www.domstol.dk/alle-emner/gaeld/inkasso/</a:t>
            </a:r>
            <a:endParaRPr lang="da-DK" sz="1657" dirty="0"/>
          </a:p>
          <a:p>
            <a:endParaRPr lang="da-DK" sz="1657" dirty="0"/>
          </a:p>
        </p:txBody>
      </p:sp>
      <p:sp>
        <p:nvSpPr>
          <p:cNvPr id="16" name="object 16"/>
          <p:cNvSpPr txBox="1"/>
          <p:nvPr/>
        </p:nvSpPr>
        <p:spPr>
          <a:xfrm>
            <a:off x="9156046" y="4431774"/>
            <a:ext cx="459581" cy="274779"/>
          </a:xfrm>
          <a:prstGeom prst="rect">
            <a:avLst/>
          </a:prstGeom>
        </p:spPr>
        <p:txBody>
          <a:bodyPr vert="horz" wrap="square" lIns="0" tIns="14883" rIns="0" bIns="0" rtlCol="0">
            <a:spAutoFit/>
          </a:bodyPr>
          <a:lstStyle/>
          <a:p>
            <a:pPr marL="11906">
              <a:spcBef>
                <a:spcPts val="117"/>
              </a:spcBef>
            </a:pPr>
            <a:r>
              <a:rPr sz="1688" i="1" spc="9" dirty="0">
                <a:solidFill>
                  <a:srgbClr val="FFFFFF"/>
                </a:solidFill>
                <a:latin typeface="Arial"/>
                <a:cs typeface="Arial"/>
              </a:rPr>
              <a:t>25</a:t>
            </a:r>
            <a:r>
              <a:rPr sz="1688" i="1" spc="18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sz="1688">
              <a:latin typeface="Arial"/>
              <a:cs typeface="Arial"/>
            </a:endParaRPr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7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defPPr>
              <a:defRPr lang="en-US"/>
            </a:defPPr>
            <a:lvl1pPr marL="0" algn="r" defTabSz="496885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688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377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065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754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442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131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819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508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da-DK" smtClean="0"/>
              <a:pPr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76207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452303"/>
            <a:ext cx="8542730" cy="570213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pPr marL="11906">
              <a:spcBef>
                <a:spcPts val="98"/>
              </a:spcBef>
              <a:tabLst>
                <a:tab pos="1804411" algn="l"/>
                <a:tab pos="4187471" algn="l"/>
              </a:tabLst>
            </a:pPr>
            <a:r>
              <a:rPr lang="da-DK" spc="558" dirty="0"/>
              <a:t>Tvangsinddrivelse</a:t>
            </a:r>
            <a:endParaRPr spc="267" dirty="0"/>
          </a:p>
        </p:txBody>
      </p:sp>
      <p:sp>
        <p:nvSpPr>
          <p:cNvPr id="4" name="object 4"/>
          <p:cNvSpPr/>
          <p:nvPr/>
        </p:nvSpPr>
        <p:spPr>
          <a:xfrm>
            <a:off x="1993437" y="1071562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93436" y="1637747"/>
            <a:ext cx="8383773" cy="4274240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a-DK" sz="1657" b="1" dirty="0"/>
              <a:t>Ordet ”tvangsinddrivelse”: </a:t>
            </a:r>
          </a:p>
          <a:p>
            <a:pPr>
              <a:lnSpc>
                <a:spcPct val="80000"/>
              </a:lnSpc>
            </a:pPr>
            <a:endParaRPr lang="da-DK" sz="1657" b="1" dirty="0"/>
          </a:p>
          <a:p>
            <a:pPr>
              <a:lnSpc>
                <a:spcPct val="80000"/>
              </a:lnSpc>
            </a:pPr>
            <a:r>
              <a:rPr lang="da-DK" sz="1657" dirty="0"/>
              <a:t>Kreditor kan via fogedretten få udlæg i skyldners aktiver og sælge dem på tvangsauktion </a:t>
            </a:r>
          </a:p>
          <a:p>
            <a:pPr>
              <a:lnSpc>
                <a:spcPct val="80000"/>
              </a:lnSpc>
            </a:pPr>
            <a:endParaRPr lang="da-DK" sz="1657" dirty="0"/>
          </a:p>
          <a:p>
            <a:pPr>
              <a:lnSpc>
                <a:spcPct val="80000"/>
              </a:lnSpc>
            </a:pPr>
            <a:r>
              <a:rPr lang="da-DK" sz="1657" dirty="0"/>
              <a:t>Provenuet fra tvangsauktionen nedbringer skyldners gæld</a:t>
            </a:r>
          </a:p>
          <a:p>
            <a:pPr>
              <a:lnSpc>
                <a:spcPct val="80000"/>
              </a:lnSpc>
            </a:pPr>
            <a:br>
              <a:rPr lang="da-DK" sz="1657" dirty="0"/>
            </a:br>
            <a:endParaRPr lang="da-DK" sz="1657" b="1" dirty="0"/>
          </a:p>
          <a:p>
            <a:pPr>
              <a:lnSpc>
                <a:spcPct val="80000"/>
              </a:lnSpc>
            </a:pPr>
            <a:r>
              <a:rPr lang="da-DK" sz="1657" b="1" dirty="0"/>
              <a:t>Tvangsinddrivelse kræver et fundament, jf. RPL § 478 f.eks.:</a:t>
            </a:r>
          </a:p>
          <a:p>
            <a:pPr>
              <a:lnSpc>
                <a:spcPct val="80000"/>
              </a:lnSpc>
            </a:pPr>
            <a:endParaRPr lang="da-DK" sz="1657" dirty="0"/>
          </a:p>
          <a:p>
            <a:pPr marL="315571" indent="-31557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da-DK" sz="1657" dirty="0"/>
              <a:t>Dom eller retsforlig</a:t>
            </a:r>
          </a:p>
          <a:p>
            <a:pPr marL="315571" indent="-315571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da-DK" sz="1657" dirty="0"/>
          </a:p>
          <a:p>
            <a:pPr marL="315571" indent="-31557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da-DK" sz="1657" dirty="0"/>
              <a:t>Frivillige forlig, hvis der står, det kan tvangsfuldbyrdes</a:t>
            </a:r>
          </a:p>
          <a:p>
            <a:pPr marL="315571" indent="-315571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da-DK" sz="1657" dirty="0"/>
          </a:p>
          <a:p>
            <a:pPr marL="315571" indent="-31557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da-DK" sz="1657" dirty="0"/>
              <a:t>Gældsbreve, hvis der står, det kan tvangsfuldbyrdes</a:t>
            </a:r>
          </a:p>
          <a:p>
            <a:pPr marL="315571" indent="-315571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da-DK" sz="1657" dirty="0"/>
          </a:p>
          <a:p>
            <a:pPr marL="315571" indent="-31557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da-DK" sz="1657" dirty="0"/>
              <a:t>Pantebreve</a:t>
            </a:r>
          </a:p>
          <a:p>
            <a:pPr marL="315571" indent="-315571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da-DK" sz="1657" dirty="0"/>
          </a:p>
          <a:p>
            <a:pPr marL="315571" indent="-31557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da-DK" sz="1657" dirty="0"/>
              <a:t>Afgørelser fra forskellige klagenævn</a:t>
            </a:r>
          </a:p>
          <a:p>
            <a:pPr marL="315571" indent="-315571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da-DK" sz="1657" dirty="0"/>
          </a:p>
          <a:p>
            <a:pPr marL="315571" indent="-31557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da-DK" sz="1657" dirty="0"/>
              <a:t>Krav fra offentlige myndigheder fx Skat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156046" y="4431774"/>
            <a:ext cx="459581" cy="274779"/>
          </a:xfrm>
          <a:prstGeom prst="rect">
            <a:avLst/>
          </a:prstGeom>
        </p:spPr>
        <p:txBody>
          <a:bodyPr vert="horz" wrap="square" lIns="0" tIns="14883" rIns="0" bIns="0" rtlCol="0">
            <a:spAutoFit/>
          </a:bodyPr>
          <a:lstStyle/>
          <a:p>
            <a:pPr marL="11906">
              <a:spcBef>
                <a:spcPts val="117"/>
              </a:spcBef>
            </a:pPr>
            <a:r>
              <a:rPr sz="1688" i="1" spc="9" dirty="0">
                <a:solidFill>
                  <a:srgbClr val="FFFFFF"/>
                </a:solidFill>
                <a:latin typeface="Arial"/>
                <a:cs typeface="Arial"/>
              </a:rPr>
              <a:t>25</a:t>
            </a:r>
            <a:r>
              <a:rPr sz="1688" i="1" spc="18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sz="1688">
              <a:latin typeface="Arial"/>
              <a:cs typeface="Arial"/>
            </a:endParaRPr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7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defPPr>
              <a:defRPr lang="en-US"/>
            </a:defPPr>
            <a:lvl1pPr marL="0" algn="r" defTabSz="496885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688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377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065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754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442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131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819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508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da-DK" smtClean="0"/>
              <a:pPr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78369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452303"/>
            <a:ext cx="8542730" cy="570213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pPr marL="11906">
              <a:spcBef>
                <a:spcPts val="98"/>
              </a:spcBef>
              <a:tabLst>
                <a:tab pos="1804411" algn="l"/>
                <a:tab pos="4187471" algn="l"/>
              </a:tabLst>
            </a:pPr>
            <a:r>
              <a:rPr lang="da-DK" spc="558"/>
              <a:t>Fundament mangler</a:t>
            </a:r>
            <a:endParaRPr spc="267" dirty="0"/>
          </a:p>
        </p:txBody>
      </p:sp>
      <p:sp>
        <p:nvSpPr>
          <p:cNvPr id="4" name="object 4"/>
          <p:cNvSpPr/>
          <p:nvPr/>
        </p:nvSpPr>
        <p:spPr>
          <a:xfrm>
            <a:off x="1993437" y="1071562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93437" y="1637747"/>
            <a:ext cx="8205191" cy="4520846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pPr>
              <a:buFont typeface="Arial" charset="0"/>
              <a:buNone/>
            </a:pPr>
            <a:r>
              <a:rPr lang="da-DK" sz="1657" b="1" dirty="0"/>
              <a:t>Hvis kreditor ikke har et fundament, skal kreditor:</a:t>
            </a:r>
          </a:p>
          <a:p>
            <a:pPr marL="315571" indent="-315571">
              <a:buFont typeface="Arial" panose="020B0604020202020204" pitchFamily="34" charset="0"/>
              <a:buChar char="•"/>
            </a:pPr>
            <a:r>
              <a:rPr lang="da-DK" sz="1657" dirty="0"/>
              <a:t>Have en dom for kravet eller</a:t>
            </a:r>
          </a:p>
          <a:p>
            <a:pPr marL="315571" indent="-315571">
              <a:buFont typeface="Arial" panose="020B0604020202020204" pitchFamily="34" charset="0"/>
              <a:buChar char="•"/>
            </a:pPr>
            <a:r>
              <a:rPr lang="da-DK" sz="1657" dirty="0"/>
              <a:t>Udfylde et betalingspåkrav</a:t>
            </a:r>
          </a:p>
          <a:p>
            <a:pPr>
              <a:buFont typeface="Arial" charset="0"/>
              <a:buNone/>
            </a:pPr>
            <a:endParaRPr lang="da-DK" sz="1657" b="1" dirty="0"/>
          </a:p>
          <a:p>
            <a:pPr>
              <a:buFont typeface="Arial" charset="0"/>
              <a:buNone/>
            </a:pPr>
            <a:r>
              <a:rPr lang="da-DK" sz="1657" b="1" dirty="0"/>
              <a:t>Betalingspåkrav</a:t>
            </a:r>
          </a:p>
          <a:p>
            <a:r>
              <a:rPr lang="da-DK" sz="1657" dirty="0"/>
              <a:t>Udfyldes af kreditor og indgives til Fogedretten </a:t>
            </a:r>
          </a:p>
          <a:p>
            <a:endParaRPr lang="da-DK" sz="1657" dirty="0"/>
          </a:p>
          <a:p>
            <a:r>
              <a:rPr lang="da-DK" sz="1657" dirty="0"/>
              <a:t>Kan kun anvendes hvis:</a:t>
            </a:r>
          </a:p>
          <a:p>
            <a:pPr marL="315571" indent="-315571">
              <a:buFont typeface="Arial" panose="020B0604020202020204" pitchFamily="34" charset="0"/>
              <a:buChar char="•"/>
            </a:pPr>
            <a:r>
              <a:rPr lang="da-DK" sz="1657" dirty="0"/>
              <a:t>Kreditor har et pengekrav på højst 100.000 kr.</a:t>
            </a:r>
          </a:p>
          <a:p>
            <a:pPr marL="315571" indent="-315571">
              <a:buFont typeface="Arial" panose="020B0604020202020204" pitchFamily="34" charset="0"/>
              <a:buChar char="•"/>
            </a:pPr>
            <a:r>
              <a:rPr lang="da-DK" sz="1657" dirty="0"/>
              <a:t>Kravet er ubetinget og ubestridt af skyldner</a:t>
            </a:r>
          </a:p>
          <a:p>
            <a:pPr marL="315571" indent="-315571">
              <a:buFont typeface="Arial" panose="020B0604020202020204" pitchFamily="34" charset="0"/>
              <a:buChar char="•"/>
            </a:pPr>
            <a:r>
              <a:rPr lang="da-DK" sz="1657" dirty="0"/>
              <a:t>Skyldner har fået et ”inkassobrev”</a:t>
            </a:r>
          </a:p>
          <a:p>
            <a:endParaRPr lang="da-DK" sz="1657" dirty="0"/>
          </a:p>
          <a:p>
            <a:r>
              <a:rPr lang="da-DK" sz="1657" dirty="0"/>
              <a:t>Kan med Fogedrettens påtegning anvendes som fundament</a:t>
            </a:r>
          </a:p>
          <a:p>
            <a:endParaRPr lang="da-DK" sz="1657" dirty="0"/>
          </a:p>
          <a:p>
            <a:r>
              <a:rPr lang="da-DK" sz="1657" dirty="0"/>
              <a:t>Kildehenvisning: </a:t>
            </a:r>
          </a:p>
          <a:p>
            <a:r>
              <a:rPr lang="da-DK" sz="1657" dirty="0">
                <a:hlinkClick r:id="rId2"/>
              </a:rPr>
              <a:t>https://www.domstol.dk/alle-emner/gaeld/betalingspaakrav/</a:t>
            </a:r>
            <a:endParaRPr lang="da-DK" sz="1657" dirty="0"/>
          </a:p>
          <a:p>
            <a:endParaRPr lang="da-DK" sz="1657" dirty="0"/>
          </a:p>
        </p:txBody>
      </p:sp>
      <p:sp>
        <p:nvSpPr>
          <p:cNvPr id="16" name="object 16"/>
          <p:cNvSpPr txBox="1"/>
          <p:nvPr/>
        </p:nvSpPr>
        <p:spPr>
          <a:xfrm>
            <a:off x="9156046" y="4431774"/>
            <a:ext cx="459581" cy="274779"/>
          </a:xfrm>
          <a:prstGeom prst="rect">
            <a:avLst/>
          </a:prstGeom>
        </p:spPr>
        <p:txBody>
          <a:bodyPr vert="horz" wrap="square" lIns="0" tIns="14883" rIns="0" bIns="0" rtlCol="0">
            <a:spAutoFit/>
          </a:bodyPr>
          <a:lstStyle/>
          <a:p>
            <a:pPr marL="11906">
              <a:spcBef>
                <a:spcPts val="117"/>
              </a:spcBef>
            </a:pPr>
            <a:r>
              <a:rPr sz="1688" i="1" spc="9" dirty="0">
                <a:solidFill>
                  <a:srgbClr val="FFFFFF"/>
                </a:solidFill>
                <a:latin typeface="Arial"/>
                <a:cs typeface="Arial"/>
              </a:rPr>
              <a:t>25</a:t>
            </a:r>
            <a:r>
              <a:rPr sz="1688" i="1" spc="18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sz="1688">
              <a:latin typeface="Arial"/>
              <a:cs typeface="Arial"/>
            </a:endParaRPr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7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defPPr>
              <a:defRPr lang="en-US"/>
            </a:defPPr>
            <a:lvl1pPr marL="0" algn="r" defTabSz="496885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688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377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065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754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442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131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819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508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da-DK" smtClean="0"/>
              <a:pPr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70835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452303"/>
            <a:ext cx="8542730" cy="570213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pPr marL="11906">
              <a:spcBef>
                <a:spcPts val="98"/>
              </a:spcBef>
              <a:tabLst>
                <a:tab pos="1804411" algn="l"/>
                <a:tab pos="4187471" algn="l"/>
              </a:tabLst>
            </a:pPr>
            <a:r>
              <a:rPr lang="da-DK" spc="558" dirty="0"/>
              <a:t>Udlæg</a:t>
            </a:r>
            <a:endParaRPr spc="267" dirty="0"/>
          </a:p>
        </p:txBody>
      </p:sp>
      <p:sp>
        <p:nvSpPr>
          <p:cNvPr id="4" name="object 4"/>
          <p:cNvSpPr/>
          <p:nvPr/>
        </p:nvSpPr>
        <p:spPr>
          <a:xfrm>
            <a:off x="1993437" y="1071562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93437" y="1581644"/>
            <a:ext cx="8205191" cy="4775851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pPr>
              <a:buFont typeface="Arial" charset="0"/>
              <a:buNone/>
            </a:pPr>
            <a:r>
              <a:rPr lang="da-DK" sz="1657" b="1" dirty="0"/>
              <a:t>HR: 		Kreditor kan få udlæg i alle skyldners aktiver</a:t>
            </a:r>
          </a:p>
          <a:p>
            <a:pPr>
              <a:buFont typeface="Arial" charset="0"/>
              <a:buNone/>
            </a:pPr>
            <a:endParaRPr lang="da-DK" sz="1657" b="1" dirty="0"/>
          </a:p>
          <a:p>
            <a:pPr>
              <a:buFont typeface="Arial" charset="0"/>
              <a:buNone/>
            </a:pPr>
            <a:r>
              <a:rPr lang="da-DK" sz="1657" dirty="0"/>
              <a:t>U1: 		Tredjemands rettigheder skal respekteres</a:t>
            </a:r>
          </a:p>
          <a:p>
            <a:pPr>
              <a:buFont typeface="Arial" charset="0"/>
              <a:buNone/>
            </a:pPr>
            <a:endParaRPr lang="da-DK" sz="1657" dirty="0"/>
          </a:p>
          <a:p>
            <a:pPr>
              <a:buFont typeface="Arial" charset="0"/>
              <a:buNone/>
            </a:pPr>
            <a:r>
              <a:rPr lang="da-DK" sz="1657" dirty="0"/>
              <a:t>U2: 		Særlige indlån i pengeinstitut</a:t>
            </a:r>
          </a:p>
          <a:p>
            <a:pPr>
              <a:buFont typeface="Arial" charset="0"/>
              <a:buNone/>
            </a:pPr>
            <a:endParaRPr lang="da-DK" sz="1657" dirty="0"/>
          </a:p>
          <a:p>
            <a:pPr>
              <a:buFont typeface="Arial" charset="0"/>
              <a:buNone/>
            </a:pPr>
            <a:r>
              <a:rPr lang="da-DK" sz="1657" dirty="0"/>
              <a:t>U3: 		Endnu ikke udbetalt løn, RPL § 511</a:t>
            </a:r>
          </a:p>
          <a:p>
            <a:pPr>
              <a:buFont typeface="Arial" charset="0"/>
              <a:buNone/>
            </a:pPr>
            <a:endParaRPr lang="da-DK" sz="1657" dirty="0"/>
          </a:p>
          <a:p>
            <a:pPr>
              <a:buFont typeface="Arial" charset="0"/>
              <a:buNone/>
            </a:pPr>
            <a:r>
              <a:rPr lang="da-DK" sz="1657" dirty="0"/>
              <a:t>U4: 		Udbetalt erstatning fx fra ulykkesforsikring, RPL § 513</a:t>
            </a:r>
          </a:p>
          <a:p>
            <a:pPr>
              <a:buFont typeface="Arial" charset="0"/>
              <a:buNone/>
            </a:pPr>
            <a:r>
              <a:rPr lang="da-DK" sz="1657" dirty="0"/>
              <a:t>		Erstatningen skal være holdt adskilt fra øvrige midler</a:t>
            </a:r>
          </a:p>
          <a:p>
            <a:pPr>
              <a:buFont typeface="Arial" charset="0"/>
              <a:buNone/>
            </a:pPr>
            <a:endParaRPr lang="da-DK" sz="1657" dirty="0"/>
          </a:p>
          <a:p>
            <a:pPr>
              <a:buFont typeface="Arial" charset="0"/>
              <a:buNone/>
            </a:pPr>
            <a:r>
              <a:rPr lang="da-DK" sz="1657" dirty="0"/>
              <a:t>U5: 		Personlige aktiver med beskeden værdi, RPL § 515, stk. 1</a:t>
            </a:r>
          </a:p>
          <a:p>
            <a:pPr>
              <a:buFont typeface="Arial" charset="0"/>
              <a:buNone/>
            </a:pPr>
            <a:endParaRPr lang="da-DK" sz="1657" dirty="0"/>
          </a:p>
          <a:p>
            <a:pPr>
              <a:buFont typeface="Arial" charset="0"/>
              <a:buNone/>
            </a:pPr>
            <a:r>
              <a:rPr lang="da-DK" sz="1657" dirty="0"/>
              <a:t>U6: 		Personlige hjælpemidler, RPL § 515, stk. 2</a:t>
            </a:r>
          </a:p>
          <a:p>
            <a:pPr>
              <a:buFont typeface="Arial" charset="0"/>
              <a:buNone/>
            </a:pPr>
            <a:endParaRPr lang="da-DK" sz="1657" dirty="0"/>
          </a:p>
          <a:p>
            <a:pPr>
              <a:buFont typeface="Arial" charset="0"/>
              <a:buNone/>
            </a:pPr>
            <a:r>
              <a:rPr lang="da-DK" sz="1657" dirty="0"/>
              <a:t>U7: 		Båndlagte gaver, RPL §514</a:t>
            </a:r>
          </a:p>
          <a:p>
            <a:pPr>
              <a:buFont typeface="Arial" charset="0"/>
              <a:buNone/>
            </a:pPr>
            <a:endParaRPr lang="da-DK" sz="1657" dirty="0"/>
          </a:p>
          <a:p>
            <a:pPr>
              <a:buFont typeface="Arial" charset="0"/>
              <a:buNone/>
            </a:pPr>
            <a:r>
              <a:rPr lang="da-DK" sz="1657" dirty="0"/>
              <a:t>U8: 		Trangsbeneficiet, RPL § 509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156046" y="4431774"/>
            <a:ext cx="459581" cy="274779"/>
          </a:xfrm>
          <a:prstGeom prst="rect">
            <a:avLst/>
          </a:prstGeom>
        </p:spPr>
        <p:txBody>
          <a:bodyPr vert="horz" wrap="square" lIns="0" tIns="14883" rIns="0" bIns="0" rtlCol="0">
            <a:spAutoFit/>
          </a:bodyPr>
          <a:lstStyle/>
          <a:p>
            <a:pPr marL="11906">
              <a:spcBef>
                <a:spcPts val="117"/>
              </a:spcBef>
            </a:pPr>
            <a:r>
              <a:rPr sz="1688" i="1" spc="9" dirty="0">
                <a:solidFill>
                  <a:srgbClr val="FFFFFF"/>
                </a:solidFill>
                <a:latin typeface="Arial"/>
                <a:cs typeface="Arial"/>
              </a:rPr>
              <a:t>25</a:t>
            </a:r>
            <a:r>
              <a:rPr sz="1688" i="1" spc="18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sz="1688">
              <a:latin typeface="Arial"/>
              <a:cs typeface="Arial"/>
            </a:endParaRPr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7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defPPr>
              <a:defRPr lang="en-US"/>
            </a:defPPr>
            <a:lvl1pPr marL="0" algn="r" defTabSz="496885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688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377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065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754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442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131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819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508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da-DK" smtClean="0"/>
              <a:pPr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19447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452303"/>
            <a:ext cx="8542730" cy="570213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pPr marL="11906">
              <a:spcBef>
                <a:spcPts val="98"/>
              </a:spcBef>
              <a:tabLst>
                <a:tab pos="1804411" algn="l"/>
                <a:tab pos="4187471" algn="l"/>
              </a:tabLst>
            </a:pPr>
            <a:r>
              <a:rPr lang="da-DK" spc="558" dirty="0"/>
              <a:t>Trangsbeneficiet</a:t>
            </a:r>
            <a:endParaRPr spc="267" dirty="0"/>
          </a:p>
        </p:txBody>
      </p:sp>
      <p:sp>
        <p:nvSpPr>
          <p:cNvPr id="4" name="object 4"/>
          <p:cNvSpPr/>
          <p:nvPr/>
        </p:nvSpPr>
        <p:spPr>
          <a:xfrm>
            <a:off x="1993437" y="1071562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93437" y="1637747"/>
            <a:ext cx="8205191" cy="2990812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pPr>
              <a:buFont typeface="Arial" charset="0"/>
              <a:buNone/>
            </a:pPr>
            <a:r>
              <a:rPr lang="da-DK" sz="1657" b="1" dirty="0"/>
              <a:t>Trangsbeneficiet</a:t>
            </a:r>
          </a:p>
          <a:p>
            <a:pPr>
              <a:buFont typeface="Arial" charset="0"/>
              <a:buNone/>
            </a:pPr>
            <a:endParaRPr lang="da-DK" sz="1657" b="1" dirty="0"/>
          </a:p>
          <a:p>
            <a:r>
              <a:rPr lang="da-DK" sz="1657" dirty="0"/>
              <a:t>Kreditor kan ikke få udlæg i aktiver omfattet af trangsbeneficiet</a:t>
            </a:r>
          </a:p>
          <a:p>
            <a:endParaRPr lang="da-DK" sz="1657" dirty="0"/>
          </a:p>
          <a:p>
            <a:r>
              <a:rPr lang="da-DK" sz="1657" dirty="0"/>
              <a:t>Omfatter aktiver, der hører til et beskedent hjem, fx seng, bord, stol, sofa</a:t>
            </a:r>
          </a:p>
          <a:p>
            <a:endParaRPr lang="da-DK" sz="1657" dirty="0"/>
          </a:p>
          <a:p>
            <a:r>
              <a:rPr lang="da-DK" sz="1657" dirty="0"/>
              <a:t>Almindelig hvidevarer hører til et beskedent hjem, fx køleskab, fryser, almindeligt tv og almindelig computer</a:t>
            </a:r>
          </a:p>
          <a:p>
            <a:pPr>
              <a:buFont typeface="Arial" charset="0"/>
              <a:buNone/>
            </a:pPr>
            <a:endParaRPr lang="da-DK" sz="1657" b="1" dirty="0"/>
          </a:p>
          <a:p>
            <a:pPr>
              <a:buFont typeface="Arial" charset="0"/>
              <a:buNone/>
            </a:pPr>
            <a:r>
              <a:rPr lang="da-DK" sz="1657" dirty="0">
                <a:solidFill>
                  <a:srgbClr val="FF0000"/>
                </a:solidFill>
              </a:rPr>
              <a:t>Smykker, kunstmalerier, luksusfjernsyn og andre værdifulde aktiver er ikke omfattet af trangsbeneficiet</a:t>
            </a:r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7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defPPr>
              <a:defRPr lang="en-US"/>
            </a:defPPr>
            <a:lvl1pPr marL="0" algn="r" defTabSz="496885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688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377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065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754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442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131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819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508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da-DK" smtClean="0"/>
              <a:pPr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81670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Brugerdefineret 2">
      <a:dk1>
        <a:srgbClr val="002E6D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FTU_billeder_aptos" id="{35775C9F-D157-4C8E-B587-0126E113DDDC}" vid="{91DEF0AC-B267-4596-BAE2-C374DB3E75A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PowerPoint_FTU_billeder_aptos</Template>
  <TotalTime>63</TotalTime>
  <Words>1818</Words>
  <Application>Microsoft Office PowerPoint</Application>
  <PresentationFormat>Widescreen</PresentationFormat>
  <Paragraphs>380</Paragraphs>
  <Slides>27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27</vt:i4>
      </vt:variant>
    </vt:vector>
  </HeadingPairs>
  <TitlesOfParts>
    <vt:vector size="32" baseType="lpstr">
      <vt:lpstr>Aptos</vt:lpstr>
      <vt:lpstr>Aptos ExtraBold</vt:lpstr>
      <vt:lpstr>Arial</vt:lpstr>
      <vt:lpstr>Wingdings</vt:lpstr>
      <vt:lpstr>Office-tema</vt:lpstr>
      <vt:lpstr>Insolvens</vt:lpstr>
      <vt:lpstr>Insolvens</vt:lpstr>
      <vt:lpstr>Kreditorforfølgning</vt:lpstr>
      <vt:lpstr>Insolvens</vt:lpstr>
      <vt:lpstr>Inkasso</vt:lpstr>
      <vt:lpstr>Tvangsinddrivelse</vt:lpstr>
      <vt:lpstr>Fundament mangler</vt:lpstr>
      <vt:lpstr>Udlæg</vt:lpstr>
      <vt:lpstr>Trangsbeneficiet</vt:lpstr>
      <vt:lpstr>Tvangsauktion</vt:lpstr>
      <vt:lpstr>Rekonstruktion</vt:lpstr>
      <vt:lpstr>Rekonstruktion</vt:lpstr>
      <vt:lpstr>Rekonstruktion</vt:lpstr>
      <vt:lpstr>Rekonstruktion</vt:lpstr>
      <vt:lpstr>Rekonstruktion</vt:lpstr>
      <vt:lpstr>Konkurs</vt:lpstr>
      <vt:lpstr>Konkursmassen</vt:lpstr>
      <vt:lpstr>Proceduren</vt:lpstr>
      <vt:lpstr>Konkursordenen</vt:lpstr>
      <vt:lpstr>Dividende</vt:lpstr>
      <vt:lpstr>Omstødelse</vt:lpstr>
      <vt:lpstr>Omstødelse</vt:lpstr>
      <vt:lpstr>Omstødelse</vt:lpstr>
      <vt:lpstr>Omstødelse</vt:lpstr>
      <vt:lpstr>Gældssanering</vt:lpstr>
      <vt:lpstr>Gældssanering</vt:lpstr>
      <vt:lpstr>Gældssanering</vt:lpstr>
    </vt:vector>
  </TitlesOfParts>
  <Company>Cphbusiness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Søren Thestrup (SOTH - Lektor - Cphbusiness)</dc:creator>
  <cp:keywords>Insolvensret</cp:keywords>
  <cp:lastModifiedBy>Henrik Vejlgaard</cp:lastModifiedBy>
  <cp:revision>21</cp:revision>
  <dcterms:created xsi:type="dcterms:W3CDTF">2024-11-13T09:39:13Z</dcterms:created>
  <dcterms:modified xsi:type="dcterms:W3CDTF">2025-11-27T10:43:50Z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2025-11-27T10:43:50Z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9aafd452-b819-40a3-a400-f94ff33b0125</vt:lpwstr>
  </property>
  <property fmtid="{D5CDD505-2E9C-101B-9397-08002B2CF9AE}" pid="7" name="MSIP_Label_defa4170-0d19-0005-0004-bc88714345d2_ActionId">
    <vt:lpwstr>81ecc450-f152-4d5c-81e9-98cb811b8336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10, 3, 0, 1</vt:lpwstr>
  </property>
</Properties>
</file>